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67" r:id="rId3"/>
    <p:sldId id="266" r:id="rId4"/>
    <p:sldId id="269" r:id="rId5"/>
    <p:sldId id="259" r:id="rId6"/>
    <p:sldId id="274" r:id="rId7"/>
    <p:sldId id="275" r:id="rId8"/>
    <p:sldId id="276" r:id="rId9"/>
    <p:sldId id="277" r:id="rId10"/>
    <p:sldId id="278" r:id="rId11"/>
    <p:sldId id="260" r:id="rId12"/>
    <p:sldId id="279" r:id="rId13"/>
    <p:sldId id="262" r:id="rId14"/>
    <p:sldId id="261" r:id="rId15"/>
    <p:sldId id="264" r:id="rId16"/>
    <p:sldId id="271" r:id="rId17"/>
    <p:sldId id="272" r:id="rId18"/>
    <p:sldId id="273" r:id="rId19"/>
  </p:sldIdLst>
  <p:sldSz cx="14630400" cy="8229600"/>
  <p:notesSz cx="8229600" cy="14630400"/>
  <p:embeddedFontLst>
    <p:embeddedFont>
      <p:font typeface="Alexandria" panose="020B0604020202020204" charset="-78"/>
      <p:regular r:id="rId21"/>
    </p:embeddedFont>
    <p:embeddedFont>
      <p:font typeface="Nobile" panose="020B0604020202020204" charset="0"/>
      <p:regular r:id="rId22"/>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1502503"/>
            <a:ext cx="7556421" cy="2350305"/>
          </a:xfrm>
          <a:prstGeom prst="rect">
            <a:avLst/>
          </a:prstGeom>
          <a:noFill/>
          <a:ln/>
        </p:spPr>
        <p:txBody>
          <a:bodyPr wrap="square" lIns="0" tIns="0" rIns="0" bIns="0" rtlCol="0" anchor="t"/>
          <a:lstStyle/>
          <a:p>
            <a:r>
              <a:rPr lang="tr-TR" sz="4000" b="1" dirty="0">
                <a:latin typeface="Calibri (Body)"/>
              </a:rPr>
              <a:t>Feature Extraction of Images</a:t>
            </a:r>
            <a:endParaRPr lang="en-US" sz="4000" b="1" dirty="0">
              <a:latin typeface="Calibri (Body)"/>
            </a:endParaRPr>
          </a:p>
          <a:p>
            <a:r>
              <a:rPr lang="tr-TR" sz="4000" dirty="0">
                <a:latin typeface="Calibri (Body)"/>
              </a:rPr>
              <a:t>MNIST Veri Seti ile Dokusal Özellik Çıkarma ve Sınıflandırma</a:t>
            </a:r>
          </a:p>
        </p:txBody>
      </p:sp>
      <p:sp>
        <p:nvSpPr>
          <p:cNvPr id="4" name="Text 1"/>
          <p:cNvSpPr/>
          <p:nvPr/>
        </p:nvSpPr>
        <p:spPr>
          <a:xfrm>
            <a:off x="6280190" y="4123253"/>
            <a:ext cx="7556421" cy="3243318"/>
          </a:xfrm>
          <a:prstGeom prst="rect">
            <a:avLst/>
          </a:prstGeom>
          <a:noFill/>
          <a:ln/>
        </p:spPr>
        <p:txBody>
          <a:bodyPr wrap="square" lIns="0" tIns="0" rIns="0" bIns="0" rtlCol="0" anchor="t"/>
          <a:lstStyle/>
          <a:p>
            <a:r>
              <a:rPr lang="en-US" sz="2600" dirty="0">
                <a:latin typeface="Calibri (Body)"/>
              </a:rPr>
              <a:t>Bu </a:t>
            </a:r>
            <a:r>
              <a:rPr lang="en-US" sz="2600" dirty="0" err="1">
                <a:latin typeface="Calibri (Body)"/>
              </a:rPr>
              <a:t>çalışmada</a:t>
            </a:r>
            <a:r>
              <a:rPr lang="en-US" sz="2600" dirty="0">
                <a:latin typeface="Calibri (Body)"/>
              </a:rPr>
              <a:t> </a:t>
            </a:r>
            <a:r>
              <a:rPr lang="tr-TR" sz="2600" dirty="0">
                <a:latin typeface="Calibri (Body)"/>
              </a:rPr>
              <a:t>MNIST veri seti kullanılarak el yazısı rakam tanıma probleminin dokusal özellik çıkarma yöntemleriyle çözümüne odaklanmaktadır. Beş farklı makine öğrenimi sınıflandırıcısı test edilmiş ve bu yöntemlerin sınıflandırma performansına olan etkisi incelenmiştir. Çalışmada, GLCM, LBP, LBGLCM ve GLRLM gibi dokusal özellik çıkarma yöntemleri kullanılmıştır.</a:t>
            </a:r>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txBody>
          <a:bodyPr/>
          <a:lstStyle/>
          <a:p>
            <a:endParaRPr lang="tr-TR">
              <a:latin typeface="Calibri (Body)"/>
            </a:endParaRPr>
          </a:p>
        </p:txBody>
      </p:sp>
      <p:pic>
        <p:nvPicPr>
          <p:cNvPr id="8" name="Image 0" descr="preencoded.png">
            <a:extLst>
              <a:ext uri="{FF2B5EF4-FFF2-40B4-BE49-F238E27FC236}">
                <a16:creationId xmlns:a16="http://schemas.microsoft.com/office/drawing/2014/main" id="{DD42BE3C-7977-FAD6-DAED-8BED3B2C2DB1}"/>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10571"/>
            <a:ext cx="7556421" cy="1417558"/>
          </a:xfrm>
          <a:prstGeom prst="rect">
            <a:avLst/>
          </a:prstGeom>
          <a:noFill/>
          <a:ln/>
        </p:spPr>
        <p:txBody>
          <a:bodyPr wrap="squar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Gray Level Run Length Matrix (GLRLM)</a:t>
            </a:r>
            <a:endParaRPr lang="en-US" sz="4000" dirty="0">
              <a:latin typeface="Calibri (Body)"/>
            </a:endParaRPr>
          </a:p>
        </p:txBody>
      </p:sp>
      <p:sp>
        <p:nvSpPr>
          <p:cNvPr id="4" name="Text 1"/>
          <p:cNvSpPr/>
          <p:nvPr/>
        </p:nvSpPr>
        <p:spPr>
          <a:xfrm>
            <a:off x="793790" y="3468291"/>
            <a:ext cx="7556421"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GLRLM, belirli bir yönde aynı gri seviyeye sahip ardışık piksel sayılarının (run) dağılımını ortaya koyar.</a:t>
            </a:r>
            <a:endParaRPr lang="en-US" sz="2600" dirty="0">
              <a:latin typeface="Calibri (Body)"/>
            </a:endParaRPr>
          </a:p>
        </p:txBody>
      </p:sp>
      <p:sp>
        <p:nvSpPr>
          <p:cNvPr id="5" name="Text 2"/>
          <p:cNvSpPr/>
          <p:nvPr/>
        </p:nvSpPr>
        <p:spPr>
          <a:xfrm>
            <a:off x="793790" y="4449247"/>
            <a:ext cx="7556421" cy="1088708"/>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Bir “run”, aynı gri değere sahip bir dizi ardışık pikselden oluşur. GLRLM, her gri seviye değeri için run uzunluklarının frekansını kaydeder.</a:t>
            </a:r>
            <a:endParaRPr lang="en-US" sz="2600" dirty="0">
              <a:latin typeface="Calibri (Body)"/>
            </a:endParaRPr>
          </a:p>
        </p:txBody>
      </p:sp>
      <p:sp>
        <p:nvSpPr>
          <p:cNvPr id="6" name="Text 3"/>
          <p:cNvSpPr/>
          <p:nvPr/>
        </p:nvSpPr>
        <p:spPr>
          <a:xfrm>
            <a:off x="793790" y="5793105"/>
            <a:ext cx="7556421"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Bu matristen çeşitli istatistikler türetilebilir, ancak bu çalışmada GLRLM tam kapsamıyla değil, basit bir run analiziyle sınırlı kalınmıştır.</a:t>
            </a:r>
            <a:endParaRPr lang="en-US" sz="2600" dirty="0">
              <a:latin typeface="Calibri (Bod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5682"/>
            <a:ext cx="7121843" cy="708779"/>
          </a:xfrm>
          <a:prstGeom prst="rect">
            <a:avLst/>
          </a:prstGeom>
          <a:noFill/>
          <a:ln/>
        </p:spPr>
        <p:txBody>
          <a:bodyPr wrap="non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Değerlendirme Metrikleri</a:t>
            </a:r>
            <a:endParaRPr lang="en-US" sz="4000" dirty="0">
              <a:latin typeface="Calibri (Body)"/>
            </a:endParaRPr>
          </a:p>
        </p:txBody>
      </p:sp>
      <p:pic>
        <p:nvPicPr>
          <p:cNvPr id="4" name="Image 1" descr="preencoded.png"/>
          <p:cNvPicPr>
            <a:picLocks noChangeAspect="1"/>
          </p:cNvPicPr>
          <p:nvPr/>
        </p:nvPicPr>
        <p:blipFill>
          <a:blip r:embed="rId4"/>
          <a:stretch>
            <a:fillRect/>
          </a:stretch>
        </p:blipFill>
        <p:spPr>
          <a:xfrm>
            <a:off x="6280190" y="1744623"/>
            <a:ext cx="566976" cy="566976"/>
          </a:xfrm>
          <a:prstGeom prst="rect">
            <a:avLst/>
          </a:prstGeom>
        </p:spPr>
      </p:pic>
      <p:sp>
        <p:nvSpPr>
          <p:cNvPr id="5" name="Text 1"/>
          <p:cNvSpPr/>
          <p:nvPr/>
        </p:nvSpPr>
        <p:spPr>
          <a:xfrm>
            <a:off x="6280190" y="2538413"/>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404155"/>
                </a:solidFill>
                <a:latin typeface="Calibri (Body)"/>
                <a:ea typeface="Alexandria" pitchFamily="34" charset="-122"/>
                <a:cs typeface="Alexandria" pitchFamily="34" charset="-120"/>
              </a:rPr>
              <a:t>Doğruluk</a:t>
            </a:r>
            <a:endParaRPr lang="en-US" sz="2600" dirty="0">
              <a:latin typeface="Calibri (Body)"/>
            </a:endParaRPr>
          </a:p>
        </p:txBody>
      </p:sp>
      <p:sp>
        <p:nvSpPr>
          <p:cNvPr id="6" name="Text 2"/>
          <p:cNvSpPr/>
          <p:nvPr/>
        </p:nvSpPr>
        <p:spPr>
          <a:xfrm>
            <a:off x="6280190" y="3028831"/>
            <a:ext cx="3608070" cy="725805"/>
          </a:xfrm>
          <a:prstGeom prst="rect">
            <a:avLst/>
          </a:prstGeom>
          <a:noFill/>
          <a:ln/>
        </p:spPr>
        <p:txBody>
          <a:bodyPr wrap="square" lIns="0" tIns="0" rIns="0" bIns="0" rtlCol="0" anchor="t"/>
          <a:lstStyle/>
          <a:p>
            <a:pPr marL="0" indent="0" algn="l">
              <a:lnSpc>
                <a:spcPts val="2850"/>
              </a:lnSpc>
              <a:buNone/>
            </a:pPr>
            <a:r>
              <a:rPr lang="en-US" sz="2600" dirty="0">
                <a:solidFill>
                  <a:srgbClr val="404155"/>
                </a:solidFill>
                <a:latin typeface="Calibri (Body)"/>
                <a:ea typeface="Nobile" pitchFamily="34" charset="-122"/>
                <a:cs typeface="Nobile" pitchFamily="34" charset="-120"/>
              </a:rPr>
              <a:t>Doğru sınıflandırılan örneklerin oranı.</a:t>
            </a:r>
            <a:endParaRPr lang="en-US" sz="2600" dirty="0">
              <a:latin typeface="Calibri (Body)"/>
            </a:endParaRPr>
          </a:p>
        </p:txBody>
      </p:sp>
      <p:pic>
        <p:nvPicPr>
          <p:cNvPr id="7" name="Image 2" descr="preencoded.png"/>
          <p:cNvPicPr>
            <a:picLocks noChangeAspect="1"/>
          </p:cNvPicPr>
          <p:nvPr/>
        </p:nvPicPr>
        <p:blipFill>
          <a:blip r:embed="rId5"/>
          <a:stretch>
            <a:fillRect/>
          </a:stretch>
        </p:blipFill>
        <p:spPr>
          <a:xfrm>
            <a:off x="10228421" y="1744623"/>
            <a:ext cx="566976" cy="566976"/>
          </a:xfrm>
          <a:prstGeom prst="rect">
            <a:avLst/>
          </a:prstGeom>
        </p:spPr>
      </p:pic>
      <p:sp>
        <p:nvSpPr>
          <p:cNvPr id="8" name="Text 3"/>
          <p:cNvSpPr/>
          <p:nvPr/>
        </p:nvSpPr>
        <p:spPr>
          <a:xfrm>
            <a:off x="10228421" y="2538413"/>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404155"/>
                </a:solidFill>
                <a:latin typeface="Calibri (Body)"/>
                <a:ea typeface="Alexandria" pitchFamily="34" charset="-122"/>
                <a:cs typeface="Alexandria" pitchFamily="34" charset="-120"/>
              </a:rPr>
              <a:t>Karışıklık Matrisi</a:t>
            </a:r>
            <a:endParaRPr lang="en-US" sz="2600" dirty="0">
              <a:latin typeface="Calibri (Body)"/>
            </a:endParaRPr>
          </a:p>
        </p:txBody>
      </p:sp>
      <p:sp>
        <p:nvSpPr>
          <p:cNvPr id="9" name="Text 4"/>
          <p:cNvSpPr/>
          <p:nvPr/>
        </p:nvSpPr>
        <p:spPr>
          <a:xfrm>
            <a:off x="10228421" y="3028831"/>
            <a:ext cx="3608189" cy="725805"/>
          </a:xfrm>
          <a:prstGeom prst="rect">
            <a:avLst/>
          </a:prstGeom>
          <a:noFill/>
          <a:ln/>
        </p:spPr>
        <p:txBody>
          <a:bodyPr wrap="square" lIns="0" tIns="0" rIns="0" bIns="0" rtlCol="0" anchor="t"/>
          <a:lstStyle/>
          <a:p>
            <a:pPr marL="0" indent="0" algn="l">
              <a:lnSpc>
                <a:spcPts val="2850"/>
              </a:lnSpc>
              <a:buNone/>
            </a:pPr>
            <a:r>
              <a:rPr lang="en-US" sz="2600" dirty="0">
                <a:solidFill>
                  <a:srgbClr val="404155"/>
                </a:solidFill>
                <a:latin typeface="Calibri (Body)"/>
                <a:ea typeface="Nobile" pitchFamily="34" charset="-122"/>
                <a:cs typeface="Nobile" pitchFamily="34" charset="-120"/>
              </a:rPr>
              <a:t>Hangi sınıfın hangi oranda başka bir sınıfa karıştırıldığını gösterir.</a:t>
            </a:r>
            <a:endParaRPr lang="en-US" sz="2600" dirty="0">
              <a:latin typeface="Calibri (Body)"/>
            </a:endParaRPr>
          </a:p>
        </p:txBody>
      </p:sp>
      <p:pic>
        <p:nvPicPr>
          <p:cNvPr id="10" name="Image 3" descr="preencoded.png"/>
          <p:cNvPicPr>
            <a:picLocks noChangeAspect="1"/>
          </p:cNvPicPr>
          <p:nvPr/>
        </p:nvPicPr>
        <p:blipFill>
          <a:blip r:embed="rId6"/>
          <a:stretch>
            <a:fillRect/>
          </a:stretch>
        </p:blipFill>
        <p:spPr>
          <a:xfrm>
            <a:off x="6280190" y="4435078"/>
            <a:ext cx="566976" cy="566976"/>
          </a:xfrm>
          <a:prstGeom prst="rect">
            <a:avLst/>
          </a:prstGeom>
        </p:spPr>
      </p:pic>
      <p:sp>
        <p:nvSpPr>
          <p:cNvPr id="11" name="Text 5"/>
          <p:cNvSpPr/>
          <p:nvPr/>
        </p:nvSpPr>
        <p:spPr>
          <a:xfrm>
            <a:off x="6280190" y="5228868"/>
            <a:ext cx="3605689" cy="354330"/>
          </a:xfrm>
          <a:prstGeom prst="rect">
            <a:avLst/>
          </a:prstGeom>
          <a:noFill/>
          <a:ln/>
        </p:spPr>
        <p:txBody>
          <a:bodyPr wrap="none" lIns="0" tIns="0" rIns="0" bIns="0" rtlCol="0" anchor="t"/>
          <a:lstStyle/>
          <a:p>
            <a:pPr marL="0" indent="0" algn="l">
              <a:lnSpc>
                <a:spcPts val="2750"/>
              </a:lnSpc>
              <a:buNone/>
            </a:pPr>
            <a:r>
              <a:rPr lang="en-US" sz="2600" dirty="0">
                <a:solidFill>
                  <a:srgbClr val="404155"/>
                </a:solidFill>
                <a:latin typeface="Calibri (Body)"/>
                <a:ea typeface="Alexandria" pitchFamily="34" charset="-122"/>
                <a:cs typeface="Alexandria" pitchFamily="34" charset="-120"/>
              </a:rPr>
              <a:t>Precision, Recall, F1-Skoru</a:t>
            </a:r>
            <a:endParaRPr lang="en-US" sz="2600" dirty="0">
              <a:latin typeface="Calibri (Body)"/>
            </a:endParaRPr>
          </a:p>
        </p:txBody>
      </p:sp>
      <p:sp>
        <p:nvSpPr>
          <p:cNvPr id="12" name="Text 6"/>
          <p:cNvSpPr/>
          <p:nvPr/>
        </p:nvSpPr>
        <p:spPr>
          <a:xfrm>
            <a:off x="6280190" y="5719286"/>
            <a:ext cx="3608070" cy="725805"/>
          </a:xfrm>
          <a:prstGeom prst="rect">
            <a:avLst/>
          </a:prstGeom>
          <a:noFill/>
          <a:ln/>
        </p:spPr>
        <p:txBody>
          <a:bodyPr wrap="square" lIns="0" tIns="0" rIns="0" bIns="0" rtlCol="0" anchor="t"/>
          <a:lstStyle/>
          <a:p>
            <a:pPr marL="0" indent="0" algn="l">
              <a:lnSpc>
                <a:spcPts val="2850"/>
              </a:lnSpc>
              <a:buNone/>
            </a:pPr>
            <a:r>
              <a:rPr lang="en-US" sz="2600" dirty="0">
                <a:solidFill>
                  <a:srgbClr val="404155"/>
                </a:solidFill>
                <a:latin typeface="Calibri (Body)"/>
                <a:ea typeface="Nobile" pitchFamily="34" charset="-122"/>
                <a:cs typeface="Nobile" pitchFamily="34" charset="-120"/>
              </a:rPr>
              <a:t>Sınıf bazlı performansı detaylı inceler.</a:t>
            </a:r>
            <a:endParaRPr lang="en-US" sz="2600" dirty="0">
              <a:latin typeface="Calibri (Body)"/>
            </a:endParaRPr>
          </a:p>
        </p:txBody>
      </p:sp>
      <p:pic>
        <p:nvPicPr>
          <p:cNvPr id="13" name="Image 4" descr="preencoded.png"/>
          <p:cNvPicPr>
            <a:picLocks noChangeAspect="1"/>
          </p:cNvPicPr>
          <p:nvPr/>
        </p:nvPicPr>
        <p:blipFill>
          <a:blip r:embed="rId7"/>
          <a:stretch>
            <a:fillRect/>
          </a:stretch>
        </p:blipFill>
        <p:spPr>
          <a:xfrm>
            <a:off x="10228421" y="4435078"/>
            <a:ext cx="566976" cy="566976"/>
          </a:xfrm>
          <a:prstGeom prst="rect">
            <a:avLst/>
          </a:prstGeom>
        </p:spPr>
      </p:pic>
      <p:sp>
        <p:nvSpPr>
          <p:cNvPr id="14" name="Text 7"/>
          <p:cNvSpPr/>
          <p:nvPr/>
        </p:nvSpPr>
        <p:spPr>
          <a:xfrm>
            <a:off x="10228421" y="5228868"/>
            <a:ext cx="2835235" cy="354330"/>
          </a:xfrm>
          <a:prstGeom prst="rect">
            <a:avLst/>
          </a:prstGeom>
          <a:noFill/>
          <a:ln/>
        </p:spPr>
        <p:txBody>
          <a:bodyPr wrap="none" lIns="0" tIns="0" rIns="0" bIns="0" rtlCol="0" anchor="t"/>
          <a:lstStyle/>
          <a:p>
            <a:pPr marL="0" indent="0" algn="l">
              <a:lnSpc>
                <a:spcPts val="2750"/>
              </a:lnSpc>
              <a:buNone/>
            </a:pPr>
            <a:r>
              <a:rPr lang="en-US" sz="2600" dirty="0">
                <a:solidFill>
                  <a:srgbClr val="404155"/>
                </a:solidFill>
                <a:latin typeface="Calibri (Body)"/>
                <a:ea typeface="Alexandria" pitchFamily="34" charset="-122"/>
                <a:cs typeface="Alexandria" pitchFamily="34" charset="-120"/>
              </a:rPr>
              <a:t>ROC Eğrisi ve AUC</a:t>
            </a:r>
            <a:endParaRPr lang="en-US" sz="2600" dirty="0">
              <a:latin typeface="Calibri (Body)"/>
            </a:endParaRPr>
          </a:p>
        </p:txBody>
      </p:sp>
      <p:sp>
        <p:nvSpPr>
          <p:cNvPr id="15" name="Text 8"/>
          <p:cNvSpPr/>
          <p:nvPr/>
        </p:nvSpPr>
        <p:spPr>
          <a:xfrm>
            <a:off x="10228421" y="5719286"/>
            <a:ext cx="3608189" cy="1814513"/>
          </a:xfrm>
          <a:prstGeom prst="rect">
            <a:avLst/>
          </a:prstGeom>
          <a:noFill/>
          <a:ln/>
        </p:spPr>
        <p:txBody>
          <a:bodyPr wrap="square" lIns="0" tIns="0" rIns="0" bIns="0" rtlCol="0" anchor="t"/>
          <a:lstStyle/>
          <a:p>
            <a:pPr marL="0" indent="0" algn="l">
              <a:lnSpc>
                <a:spcPts val="2850"/>
              </a:lnSpc>
              <a:buNone/>
            </a:pPr>
            <a:r>
              <a:rPr lang="en-US" sz="2600" dirty="0">
                <a:solidFill>
                  <a:srgbClr val="404155"/>
                </a:solidFill>
                <a:latin typeface="Calibri (Body)"/>
                <a:ea typeface="Nobile" pitchFamily="34" charset="-122"/>
                <a:cs typeface="Nobile" pitchFamily="34" charset="-120"/>
              </a:rPr>
              <a:t>Sınıflandırma eşiği değiştikçe hassasiyet (TPR) ile FPR arasındaki ilişkiyi gösterir. AUC değeri, genel ayrıştırma gücünü ölçer.</a:t>
            </a:r>
            <a:endParaRPr lang="en-US" sz="2600" dirty="0">
              <a:latin typeface="Calibri (Bod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12232" y="560308"/>
            <a:ext cx="7725489" cy="636032"/>
          </a:xfrm>
          <a:prstGeom prst="rect">
            <a:avLst/>
          </a:prstGeom>
          <a:noFill/>
          <a:ln/>
        </p:spPr>
        <p:txBody>
          <a:bodyPr wrap="none" lIns="0" tIns="0" rIns="0" bIns="0" rtlCol="0" anchor="t"/>
          <a:lstStyle/>
          <a:p>
            <a:pPr marL="0" indent="0">
              <a:lnSpc>
                <a:spcPts val="5000"/>
              </a:lnSpc>
              <a:buNone/>
            </a:pPr>
            <a:r>
              <a:rPr lang="en-US" sz="4000" dirty="0">
                <a:solidFill>
                  <a:srgbClr val="1B1B27"/>
                </a:solidFill>
                <a:latin typeface="Calibri (Body)"/>
                <a:ea typeface="Alexandria" pitchFamily="34" charset="-122"/>
                <a:cs typeface="Alexandria" pitchFamily="34" charset="-120"/>
              </a:rPr>
              <a:t>Tüm Özelliklerin Birleştirilmesi</a:t>
            </a:r>
            <a:endParaRPr lang="en-US" sz="4000" dirty="0">
              <a:latin typeface="Calibri (Body)"/>
            </a:endParaRPr>
          </a:p>
        </p:txBody>
      </p:sp>
      <p:pic>
        <p:nvPicPr>
          <p:cNvPr id="3" name="Image 0" descr="preencoded.png"/>
          <p:cNvPicPr>
            <a:picLocks noChangeAspect="1"/>
          </p:cNvPicPr>
          <p:nvPr/>
        </p:nvPicPr>
        <p:blipFill>
          <a:blip r:embed="rId3"/>
          <a:stretch>
            <a:fillRect/>
          </a:stretch>
        </p:blipFill>
        <p:spPr>
          <a:xfrm>
            <a:off x="3359944" y="1603296"/>
            <a:ext cx="1307306" cy="1172528"/>
          </a:xfrm>
          <a:prstGeom prst="rect">
            <a:avLst/>
          </a:prstGeom>
        </p:spPr>
      </p:pic>
      <p:sp>
        <p:nvSpPr>
          <p:cNvPr id="4" name="Text 1"/>
          <p:cNvSpPr/>
          <p:nvPr/>
        </p:nvSpPr>
        <p:spPr>
          <a:xfrm>
            <a:off x="3965853" y="2131338"/>
            <a:ext cx="95488"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alibri (Body)"/>
                <a:ea typeface="Alexandria" pitchFamily="34" charset="-122"/>
                <a:cs typeface="Alexandria" pitchFamily="34" charset="-120"/>
              </a:rPr>
              <a:t>1</a:t>
            </a:r>
            <a:endParaRPr lang="en-US" sz="2000" dirty="0">
              <a:latin typeface="Calibri (Body)"/>
            </a:endParaRPr>
          </a:p>
        </p:txBody>
      </p:sp>
      <p:sp>
        <p:nvSpPr>
          <p:cNvPr id="5" name="Text 2"/>
          <p:cNvSpPr/>
          <p:nvPr/>
        </p:nvSpPr>
        <p:spPr>
          <a:xfrm>
            <a:off x="4870728" y="1806773"/>
            <a:ext cx="2396133"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GLCM</a:t>
            </a:r>
            <a:endParaRPr lang="en-US" sz="2000" dirty="0">
              <a:latin typeface="Calibri (Body)"/>
            </a:endParaRPr>
          </a:p>
        </p:txBody>
      </p:sp>
      <p:sp>
        <p:nvSpPr>
          <p:cNvPr id="6" name="Text 3"/>
          <p:cNvSpPr/>
          <p:nvPr/>
        </p:nvSpPr>
        <p:spPr>
          <a:xfrm>
            <a:off x="4870728" y="2246828"/>
            <a:ext cx="2396133"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6 boyutlu özellik vektörü</a:t>
            </a:r>
            <a:endParaRPr lang="en-US" sz="1600" dirty="0">
              <a:latin typeface="Calibri (Body)"/>
            </a:endParaRPr>
          </a:p>
        </p:txBody>
      </p:sp>
      <p:sp>
        <p:nvSpPr>
          <p:cNvPr id="7" name="Shape 4"/>
          <p:cNvSpPr/>
          <p:nvPr/>
        </p:nvSpPr>
        <p:spPr>
          <a:xfrm>
            <a:off x="4718090" y="2791658"/>
            <a:ext cx="9149239" cy="11430"/>
          </a:xfrm>
          <a:prstGeom prst="roundRect">
            <a:avLst>
              <a:gd name="adj" fmla="val 747870"/>
            </a:avLst>
          </a:prstGeom>
          <a:solidFill>
            <a:srgbClr val="B8C3DF"/>
          </a:solidFill>
          <a:ln/>
        </p:spPr>
        <p:txBody>
          <a:bodyPr/>
          <a:lstStyle/>
          <a:p>
            <a:endParaRPr lang="tr-TR">
              <a:latin typeface="Calibri (Body)"/>
            </a:endParaRPr>
          </a:p>
        </p:txBody>
      </p:sp>
      <p:pic>
        <p:nvPicPr>
          <p:cNvPr id="8" name="Image 1" descr="preencoded.png"/>
          <p:cNvPicPr>
            <a:picLocks noChangeAspect="1"/>
          </p:cNvPicPr>
          <p:nvPr/>
        </p:nvPicPr>
        <p:blipFill>
          <a:blip r:embed="rId4"/>
          <a:stretch>
            <a:fillRect/>
          </a:stretch>
        </p:blipFill>
        <p:spPr>
          <a:xfrm>
            <a:off x="2706291" y="2826663"/>
            <a:ext cx="2614732" cy="1172528"/>
          </a:xfrm>
          <a:prstGeom prst="rect">
            <a:avLst/>
          </a:prstGeom>
        </p:spPr>
      </p:pic>
      <p:sp>
        <p:nvSpPr>
          <p:cNvPr id="9" name="Text 5"/>
          <p:cNvSpPr/>
          <p:nvPr/>
        </p:nvSpPr>
        <p:spPr>
          <a:xfrm>
            <a:off x="3939183" y="3209330"/>
            <a:ext cx="148828"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alibri (Body)"/>
                <a:ea typeface="Alexandria" pitchFamily="34" charset="-122"/>
                <a:cs typeface="Alexandria" pitchFamily="34" charset="-120"/>
              </a:rPr>
              <a:t>2</a:t>
            </a:r>
            <a:endParaRPr lang="en-US" sz="2000" dirty="0">
              <a:latin typeface="Calibri (Body)"/>
            </a:endParaRPr>
          </a:p>
        </p:txBody>
      </p:sp>
      <p:sp>
        <p:nvSpPr>
          <p:cNvPr id="10" name="Text 6"/>
          <p:cNvSpPr/>
          <p:nvPr/>
        </p:nvSpPr>
        <p:spPr>
          <a:xfrm>
            <a:off x="5524500" y="3030141"/>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LBP</a:t>
            </a:r>
            <a:endParaRPr lang="en-US" sz="2000" dirty="0">
              <a:latin typeface="Calibri (Body)"/>
            </a:endParaRPr>
          </a:p>
        </p:txBody>
      </p:sp>
      <p:sp>
        <p:nvSpPr>
          <p:cNvPr id="11" name="Text 7"/>
          <p:cNvSpPr/>
          <p:nvPr/>
        </p:nvSpPr>
        <p:spPr>
          <a:xfrm>
            <a:off x="5524500" y="3470196"/>
            <a:ext cx="3588782"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Normalize edilmiş histogram vektörü</a:t>
            </a:r>
            <a:endParaRPr lang="en-US" sz="1600" dirty="0">
              <a:latin typeface="Calibri (Body)"/>
            </a:endParaRPr>
          </a:p>
        </p:txBody>
      </p:sp>
      <p:sp>
        <p:nvSpPr>
          <p:cNvPr id="12" name="Shape 8"/>
          <p:cNvSpPr/>
          <p:nvPr/>
        </p:nvSpPr>
        <p:spPr>
          <a:xfrm>
            <a:off x="5371862" y="4015026"/>
            <a:ext cx="8495467" cy="11430"/>
          </a:xfrm>
          <a:prstGeom prst="roundRect">
            <a:avLst>
              <a:gd name="adj" fmla="val 747870"/>
            </a:avLst>
          </a:prstGeom>
          <a:solidFill>
            <a:srgbClr val="B8C3DF"/>
          </a:solidFill>
          <a:ln/>
        </p:spPr>
        <p:txBody>
          <a:bodyPr/>
          <a:lstStyle/>
          <a:p>
            <a:endParaRPr lang="tr-TR">
              <a:latin typeface="Calibri (Body)"/>
            </a:endParaRPr>
          </a:p>
        </p:txBody>
      </p:sp>
      <p:pic>
        <p:nvPicPr>
          <p:cNvPr id="13" name="Image 2" descr="preencoded.png"/>
          <p:cNvPicPr>
            <a:picLocks noChangeAspect="1"/>
          </p:cNvPicPr>
          <p:nvPr/>
        </p:nvPicPr>
        <p:blipFill>
          <a:blip r:embed="rId5"/>
          <a:stretch>
            <a:fillRect/>
          </a:stretch>
        </p:blipFill>
        <p:spPr>
          <a:xfrm>
            <a:off x="2052518" y="4050030"/>
            <a:ext cx="3922157" cy="1172528"/>
          </a:xfrm>
          <a:prstGeom prst="rect">
            <a:avLst/>
          </a:prstGeom>
        </p:spPr>
      </p:pic>
      <p:sp>
        <p:nvSpPr>
          <p:cNvPr id="14" name="Text 9"/>
          <p:cNvSpPr/>
          <p:nvPr/>
        </p:nvSpPr>
        <p:spPr>
          <a:xfrm>
            <a:off x="3938588" y="4432697"/>
            <a:ext cx="149900"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alibri (Body)"/>
                <a:ea typeface="Alexandria" pitchFamily="34" charset="-122"/>
                <a:cs typeface="Alexandria" pitchFamily="34" charset="-120"/>
              </a:rPr>
              <a:t>3</a:t>
            </a:r>
            <a:endParaRPr lang="en-US" sz="2000" dirty="0">
              <a:latin typeface="Calibri (Body)"/>
            </a:endParaRPr>
          </a:p>
        </p:txBody>
      </p:sp>
      <p:sp>
        <p:nvSpPr>
          <p:cNvPr id="15" name="Text 10"/>
          <p:cNvSpPr/>
          <p:nvPr/>
        </p:nvSpPr>
        <p:spPr>
          <a:xfrm>
            <a:off x="6178153" y="4253508"/>
            <a:ext cx="1595795"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LBGLCM</a:t>
            </a:r>
            <a:endParaRPr lang="en-US" sz="2000" dirty="0">
              <a:latin typeface="Calibri (Body)"/>
            </a:endParaRPr>
          </a:p>
        </p:txBody>
      </p:sp>
      <p:sp>
        <p:nvSpPr>
          <p:cNvPr id="16" name="Text 11"/>
          <p:cNvSpPr/>
          <p:nvPr/>
        </p:nvSpPr>
        <p:spPr>
          <a:xfrm>
            <a:off x="6178153" y="4693563"/>
            <a:ext cx="1595795"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3 boyutlu vektör</a:t>
            </a:r>
            <a:endParaRPr lang="en-US" sz="1600" dirty="0">
              <a:latin typeface="Calibri (Body)"/>
            </a:endParaRPr>
          </a:p>
        </p:txBody>
      </p:sp>
      <p:sp>
        <p:nvSpPr>
          <p:cNvPr id="17" name="Shape 12"/>
          <p:cNvSpPr/>
          <p:nvPr/>
        </p:nvSpPr>
        <p:spPr>
          <a:xfrm>
            <a:off x="6025515" y="5238393"/>
            <a:ext cx="7841813" cy="11430"/>
          </a:xfrm>
          <a:prstGeom prst="roundRect">
            <a:avLst>
              <a:gd name="adj" fmla="val 747870"/>
            </a:avLst>
          </a:prstGeom>
          <a:solidFill>
            <a:srgbClr val="B8C3DF"/>
          </a:solidFill>
          <a:ln/>
        </p:spPr>
        <p:txBody>
          <a:bodyPr/>
          <a:lstStyle/>
          <a:p>
            <a:endParaRPr lang="tr-TR">
              <a:latin typeface="Calibri (Body)"/>
            </a:endParaRPr>
          </a:p>
        </p:txBody>
      </p:sp>
      <p:pic>
        <p:nvPicPr>
          <p:cNvPr id="18" name="Image 3" descr="preencoded.png"/>
          <p:cNvPicPr>
            <a:picLocks noChangeAspect="1"/>
          </p:cNvPicPr>
          <p:nvPr/>
        </p:nvPicPr>
        <p:blipFill>
          <a:blip r:embed="rId6"/>
          <a:stretch>
            <a:fillRect/>
          </a:stretch>
        </p:blipFill>
        <p:spPr>
          <a:xfrm>
            <a:off x="1398865" y="5273397"/>
            <a:ext cx="5229463" cy="1172528"/>
          </a:xfrm>
          <a:prstGeom prst="rect">
            <a:avLst/>
          </a:prstGeom>
        </p:spPr>
      </p:pic>
      <p:sp>
        <p:nvSpPr>
          <p:cNvPr id="19" name="Text 13"/>
          <p:cNvSpPr/>
          <p:nvPr/>
        </p:nvSpPr>
        <p:spPr>
          <a:xfrm>
            <a:off x="3937635" y="5656064"/>
            <a:ext cx="151924"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alibri (Body)"/>
                <a:ea typeface="Alexandria" pitchFamily="34" charset="-122"/>
                <a:cs typeface="Alexandria" pitchFamily="34" charset="-120"/>
              </a:rPr>
              <a:t>4</a:t>
            </a:r>
            <a:endParaRPr lang="en-US" sz="2000" dirty="0">
              <a:latin typeface="Calibri (Body)"/>
            </a:endParaRPr>
          </a:p>
        </p:txBody>
      </p:sp>
      <p:sp>
        <p:nvSpPr>
          <p:cNvPr id="20" name="Text 14"/>
          <p:cNvSpPr/>
          <p:nvPr/>
        </p:nvSpPr>
        <p:spPr>
          <a:xfrm>
            <a:off x="6831806" y="5476875"/>
            <a:ext cx="1595795"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GLRLM</a:t>
            </a:r>
            <a:endParaRPr lang="en-US" sz="2000" dirty="0">
              <a:latin typeface="Calibri (Body)"/>
            </a:endParaRPr>
          </a:p>
        </p:txBody>
      </p:sp>
      <p:sp>
        <p:nvSpPr>
          <p:cNvPr id="21" name="Text 15"/>
          <p:cNvSpPr/>
          <p:nvPr/>
        </p:nvSpPr>
        <p:spPr>
          <a:xfrm>
            <a:off x="6831806" y="5916930"/>
            <a:ext cx="1595795"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3 boyutlu vektör</a:t>
            </a:r>
            <a:endParaRPr lang="en-US" sz="1600" dirty="0">
              <a:latin typeface="Calibri (Body)"/>
            </a:endParaRPr>
          </a:p>
        </p:txBody>
      </p:sp>
      <p:sp>
        <p:nvSpPr>
          <p:cNvPr id="22" name="Shape 16"/>
          <p:cNvSpPr/>
          <p:nvPr/>
        </p:nvSpPr>
        <p:spPr>
          <a:xfrm>
            <a:off x="6679168" y="6461760"/>
            <a:ext cx="7188160" cy="11430"/>
          </a:xfrm>
          <a:prstGeom prst="roundRect">
            <a:avLst>
              <a:gd name="adj" fmla="val 747870"/>
            </a:avLst>
          </a:prstGeom>
          <a:solidFill>
            <a:srgbClr val="B8C3DF"/>
          </a:solidFill>
          <a:ln/>
        </p:spPr>
        <p:txBody>
          <a:bodyPr/>
          <a:lstStyle/>
          <a:p>
            <a:endParaRPr lang="tr-TR">
              <a:latin typeface="Calibri (Body)"/>
            </a:endParaRPr>
          </a:p>
        </p:txBody>
      </p:sp>
      <p:pic>
        <p:nvPicPr>
          <p:cNvPr id="23" name="Image 4" descr="preencoded.png"/>
          <p:cNvPicPr>
            <a:picLocks noChangeAspect="1"/>
          </p:cNvPicPr>
          <p:nvPr/>
        </p:nvPicPr>
        <p:blipFill>
          <a:blip r:embed="rId7"/>
          <a:stretch>
            <a:fillRect/>
          </a:stretch>
        </p:blipFill>
        <p:spPr>
          <a:xfrm>
            <a:off x="745212" y="6496764"/>
            <a:ext cx="6536888" cy="1172528"/>
          </a:xfrm>
          <a:prstGeom prst="rect">
            <a:avLst/>
          </a:prstGeom>
        </p:spPr>
      </p:pic>
      <p:sp>
        <p:nvSpPr>
          <p:cNvPr id="24" name="Text 17"/>
          <p:cNvSpPr/>
          <p:nvPr/>
        </p:nvSpPr>
        <p:spPr>
          <a:xfrm>
            <a:off x="3934897" y="6879431"/>
            <a:ext cx="157282"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alibri (Body)"/>
                <a:ea typeface="Alexandria" pitchFamily="34" charset="-122"/>
                <a:cs typeface="Alexandria" pitchFamily="34" charset="-120"/>
              </a:rPr>
              <a:t>5</a:t>
            </a:r>
            <a:endParaRPr lang="en-US" sz="2000" dirty="0">
              <a:latin typeface="Calibri (Body)"/>
            </a:endParaRPr>
          </a:p>
        </p:txBody>
      </p:sp>
      <p:sp>
        <p:nvSpPr>
          <p:cNvPr id="25" name="Text 18"/>
          <p:cNvSpPr/>
          <p:nvPr/>
        </p:nvSpPr>
        <p:spPr>
          <a:xfrm>
            <a:off x="7485578" y="6700242"/>
            <a:ext cx="3567589"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Birleştirilmiş Özellik Vektörü</a:t>
            </a:r>
            <a:endParaRPr lang="en-US" sz="2000" dirty="0">
              <a:latin typeface="Calibri (Body)"/>
            </a:endParaRPr>
          </a:p>
        </p:txBody>
      </p:sp>
      <p:sp>
        <p:nvSpPr>
          <p:cNvPr id="26" name="Text 19"/>
          <p:cNvSpPr/>
          <p:nvPr/>
        </p:nvSpPr>
        <p:spPr>
          <a:xfrm>
            <a:off x="7485578" y="7140297"/>
            <a:ext cx="3715345"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Tüm özelliklerin yatayda birleştirilmesi</a:t>
            </a:r>
            <a:endParaRPr lang="en-US" sz="1600" dirty="0">
              <a:latin typeface="Calibri (Bod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3" name="Text 0"/>
          <p:cNvSpPr/>
          <p:nvPr/>
        </p:nvSpPr>
        <p:spPr>
          <a:xfrm>
            <a:off x="6280190" y="130373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alibri (Body)"/>
                <a:ea typeface="Alexandria" pitchFamily="34" charset="-122"/>
                <a:cs typeface="Alexandria" pitchFamily="34" charset="-120"/>
              </a:rPr>
              <a:t>Test Seti Sonuçları</a:t>
            </a:r>
            <a:endParaRPr lang="en-US" sz="4450" dirty="0">
              <a:latin typeface="Calibri (Body)"/>
            </a:endParaRPr>
          </a:p>
        </p:txBody>
      </p:sp>
      <p:pic>
        <p:nvPicPr>
          <p:cNvPr id="4" name="Image 1" descr="preencoded.png"/>
          <p:cNvPicPr>
            <a:picLocks noChangeAspect="1"/>
          </p:cNvPicPr>
          <p:nvPr/>
        </p:nvPicPr>
        <p:blipFill>
          <a:blip r:embed="rId3"/>
          <a:stretch>
            <a:fillRect/>
          </a:stretch>
        </p:blipFill>
        <p:spPr>
          <a:xfrm>
            <a:off x="6280190" y="2352675"/>
            <a:ext cx="1134070" cy="1814513"/>
          </a:xfrm>
          <a:prstGeom prst="rect">
            <a:avLst/>
          </a:prstGeom>
        </p:spPr>
      </p:pic>
      <p:sp>
        <p:nvSpPr>
          <p:cNvPr id="5" name="Text 1"/>
          <p:cNvSpPr/>
          <p:nvPr/>
        </p:nvSpPr>
        <p:spPr>
          <a:xfrm>
            <a:off x="7754422" y="25794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Genel Doğruluk</a:t>
            </a:r>
            <a:endParaRPr lang="en-US" sz="2200" dirty="0">
              <a:latin typeface="Calibri (Body)"/>
            </a:endParaRPr>
          </a:p>
        </p:txBody>
      </p:sp>
      <p:sp>
        <p:nvSpPr>
          <p:cNvPr id="6" name="Text 2"/>
          <p:cNvSpPr/>
          <p:nvPr/>
        </p:nvSpPr>
        <p:spPr>
          <a:xfrm>
            <a:off x="7754422" y="306990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Calibri (Body)"/>
                <a:ea typeface="Nobile" pitchFamily="34" charset="-122"/>
                <a:cs typeface="Nobile" pitchFamily="34" charset="-120"/>
              </a:rPr>
              <a:t>Test setinde %76 civarı doğruluk elde edilmiştir.</a:t>
            </a:r>
            <a:endParaRPr lang="en-US" sz="1750" dirty="0">
              <a:latin typeface="Calibri (Body)"/>
            </a:endParaRPr>
          </a:p>
        </p:txBody>
      </p:sp>
      <p:pic>
        <p:nvPicPr>
          <p:cNvPr id="7" name="Image 2" descr="preencoded.png"/>
          <p:cNvPicPr>
            <a:picLocks noChangeAspect="1"/>
          </p:cNvPicPr>
          <p:nvPr/>
        </p:nvPicPr>
        <p:blipFill>
          <a:blip r:embed="rId4"/>
          <a:stretch>
            <a:fillRect/>
          </a:stretch>
        </p:blipFill>
        <p:spPr>
          <a:xfrm>
            <a:off x="6280190" y="4167188"/>
            <a:ext cx="1134070" cy="2758559"/>
          </a:xfrm>
          <a:prstGeom prst="rect">
            <a:avLst/>
          </a:prstGeom>
        </p:spPr>
      </p:pic>
      <p:sp>
        <p:nvSpPr>
          <p:cNvPr id="8" name="Text 3"/>
          <p:cNvSpPr/>
          <p:nvPr/>
        </p:nvSpPr>
        <p:spPr>
          <a:xfrm>
            <a:off x="7754422" y="43940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Sınıf Bazlı Metrikler</a:t>
            </a:r>
            <a:endParaRPr lang="en-US" sz="2200" dirty="0">
              <a:latin typeface="Calibri (Body)"/>
            </a:endParaRPr>
          </a:p>
        </p:txBody>
      </p:sp>
      <p:sp>
        <p:nvSpPr>
          <p:cNvPr id="9" name="Text 4"/>
          <p:cNvSpPr/>
          <p:nvPr/>
        </p:nvSpPr>
        <p:spPr>
          <a:xfrm>
            <a:off x="7754422" y="4884420"/>
            <a:ext cx="6082189"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Calibri (Body)"/>
                <a:ea typeface="Nobile" pitchFamily="34" charset="-122"/>
                <a:cs typeface="Nobile" pitchFamily="34" charset="-120"/>
              </a:rPr>
              <a:t>Bazı rakamlar diğerlerine göre daha kolay tanınmıştır (örneğin “0” ve “1” oldukça başarılıyken “2” sınıfında başarı daha düşüktür). Bu, dokusal özellik setinin bazı rakamları ayırt etmekte daha başarılı olduğunu, bazılarında ise yetersiz kaldığını göstermektedir.</a:t>
            </a:r>
            <a:endParaRPr lang="en-US" sz="1750" dirty="0">
              <a:latin typeface="Calibri (Body)"/>
            </a:endParaRPr>
          </a:p>
        </p:txBody>
      </p:sp>
      <p:graphicFrame>
        <p:nvGraphicFramePr>
          <p:cNvPr id="14" name="Table 13">
            <a:extLst>
              <a:ext uri="{FF2B5EF4-FFF2-40B4-BE49-F238E27FC236}">
                <a16:creationId xmlns:a16="http://schemas.microsoft.com/office/drawing/2014/main" id="{D6D8F04E-F594-17B4-CD78-0F17F1B7457C}"/>
              </a:ext>
            </a:extLst>
          </p:cNvPr>
          <p:cNvGraphicFramePr>
            <a:graphicFrameLocks noGrp="1"/>
          </p:cNvGraphicFramePr>
          <p:nvPr>
            <p:extLst>
              <p:ext uri="{D42A27DB-BD31-4B8C-83A1-F6EECF244321}">
                <p14:modId xmlns:p14="http://schemas.microsoft.com/office/powerpoint/2010/main" val="923603227"/>
              </p:ext>
            </p:extLst>
          </p:nvPr>
        </p:nvGraphicFramePr>
        <p:xfrm>
          <a:off x="793789" y="1049265"/>
          <a:ext cx="4117880" cy="6235845"/>
        </p:xfrm>
        <a:graphic>
          <a:graphicData uri="http://schemas.openxmlformats.org/drawingml/2006/table">
            <a:tbl>
              <a:tblPr firstRow="1" bandRow="1">
                <a:tableStyleId>{5C22544A-7EE6-4342-B048-85BDC9FD1C3A}</a:tableStyleId>
              </a:tblPr>
              <a:tblGrid>
                <a:gridCol w="1029470">
                  <a:extLst>
                    <a:ext uri="{9D8B030D-6E8A-4147-A177-3AD203B41FA5}">
                      <a16:colId xmlns:a16="http://schemas.microsoft.com/office/drawing/2014/main" val="3369400764"/>
                    </a:ext>
                  </a:extLst>
                </a:gridCol>
                <a:gridCol w="1029470">
                  <a:extLst>
                    <a:ext uri="{9D8B030D-6E8A-4147-A177-3AD203B41FA5}">
                      <a16:colId xmlns:a16="http://schemas.microsoft.com/office/drawing/2014/main" val="1353423706"/>
                    </a:ext>
                  </a:extLst>
                </a:gridCol>
                <a:gridCol w="1029470">
                  <a:extLst>
                    <a:ext uri="{9D8B030D-6E8A-4147-A177-3AD203B41FA5}">
                      <a16:colId xmlns:a16="http://schemas.microsoft.com/office/drawing/2014/main" val="3378707380"/>
                    </a:ext>
                  </a:extLst>
                </a:gridCol>
                <a:gridCol w="1029470">
                  <a:extLst>
                    <a:ext uri="{9D8B030D-6E8A-4147-A177-3AD203B41FA5}">
                      <a16:colId xmlns:a16="http://schemas.microsoft.com/office/drawing/2014/main" val="3098781372"/>
                    </a:ext>
                  </a:extLst>
                </a:gridCol>
              </a:tblGrid>
              <a:tr h="566895">
                <a:tc>
                  <a:txBody>
                    <a:bodyPr/>
                    <a:lstStyle/>
                    <a:p>
                      <a:pPr algn="ctr">
                        <a:lnSpc>
                          <a:spcPct val="115000"/>
                        </a:lnSpc>
                        <a:spcAft>
                          <a:spcPts val="800"/>
                        </a:spcAft>
                      </a:pPr>
                      <a:r>
                        <a:rPr lang="tr-TR" sz="1600" b="1" kern="0" dirty="0">
                          <a:effectLst/>
                          <a:latin typeface="Times New Roman" panose="02020603050405020304" pitchFamily="18" charset="0"/>
                          <a:ea typeface="Times New Roman" panose="02020603050405020304" pitchFamily="18" charset="0"/>
                          <a:cs typeface="Times New Roman" panose="02020603050405020304" pitchFamily="18" charset="0"/>
                        </a:rPr>
                        <a:t>Sınıf</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a:effectLst/>
                          <a:latin typeface="Times New Roman" panose="02020603050405020304" pitchFamily="18" charset="0"/>
                          <a:ea typeface="Times New Roman" panose="02020603050405020304" pitchFamily="18" charset="0"/>
                          <a:cs typeface="Times New Roman" panose="02020603050405020304" pitchFamily="18" charset="0"/>
                        </a:rPr>
                        <a:t>Precision</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a:effectLst/>
                          <a:latin typeface="Times New Roman" panose="02020603050405020304" pitchFamily="18" charset="0"/>
                          <a:ea typeface="Times New Roman" panose="02020603050405020304" pitchFamily="18" charset="0"/>
                          <a:cs typeface="Times New Roman" panose="02020603050405020304" pitchFamily="18" charset="0"/>
                        </a:rPr>
                        <a:t>F1-Skor</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55462"/>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0.93</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887056"/>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0048662"/>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0.56</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0.50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0.53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9979591"/>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1776410"/>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0.87</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0437849"/>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2979345"/>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0.65</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6230397"/>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8133284"/>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9215942"/>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0.67</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301127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3" name="Text 0"/>
          <p:cNvSpPr/>
          <p:nvPr/>
        </p:nvSpPr>
        <p:spPr>
          <a:xfrm>
            <a:off x="630674" y="533241"/>
            <a:ext cx="7824549" cy="584954"/>
          </a:xfrm>
          <a:prstGeom prst="rect">
            <a:avLst/>
          </a:prstGeom>
          <a:noFill/>
          <a:ln/>
        </p:spPr>
        <p:txBody>
          <a:bodyPr wrap="none" lIns="0" tIns="0" rIns="0" bIns="0" rtlCol="0" anchor="t"/>
          <a:lstStyle/>
          <a:p>
            <a:pPr marL="0" indent="0">
              <a:lnSpc>
                <a:spcPts val="4600"/>
              </a:lnSpc>
              <a:buNone/>
            </a:pPr>
            <a:r>
              <a:rPr lang="en-US" sz="3650" dirty="0">
                <a:solidFill>
                  <a:srgbClr val="1B1B27"/>
                </a:solidFill>
                <a:latin typeface="Calibri (Body)"/>
                <a:ea typeface="Alexandria" pitchFamily="34" charset="-122"/>
                <a:cs typeface="Alexandria" pitchFamily="34" charset="-120"/>
              </a:rPr>
              <a:t>Model Performans Karşılaştırması</a:t>
            </a:r>
            <a:endParaRPr lang="en-US" sz="3650" dirty="0">
              <a:latin typeface="Calibri (Body)"/>
            </a:endParaRPr>
          </a:p>
        </p:txBody>
      </p:sp>
      <p:sp>
        <p:nvSpPr>
          <p:cNvPr id="4" name="Shape 1"/>
          <p:cNvSpPr/>
          <p:nvPr/>
        </p:nvSpPr>
        <p:spPr>
          <a:xfrm>
            <a:off x="655201" y="5867400"/>
            <a:ext cx="13319998" cy="22860"/>
          </a:xfrm>
          <a:prstGeom prst="roundRect">
            <a:avLst>
              <a:gd name="adj" fmla="val 343953"/>
            </a:avLst>
          </a:prstGeom>
          <a:solidFill>
            <a:srgbClr val="B8C3DF"/>
          </a:solidFill>
          <a:ln/>
        </p:spPr>
        <p:txBody>
          <a:bodyPr/>
          <a:lstStyle/>
          <a:p>
            <a:endParaRPr lang="tr-TR">
              <a:latin typeface="Calibri (Body)"/>
            </a:endParaRPr>
          </a:p>
        </p:txBody>
      </p:sp>
      <p:sp>
        <p:nvSpPr>
          <p:cNvPr id="5" name="Shape 2"/>
          <p:cNvSpPr/>
          <p:nvPr/>
        </p:nvSpPr>
        <p:spPr>
          <a:xfrm>
            <a:off x="3251478" y="5212259"/>
            <a:ext cx="22860" cy="655201"/>
          </a:xfrm>
          <a:prstGeom prst="roundRect">
            <a:avLst>
              <a:gd name="adj" fmla="val 343953"/>
            </a:avLst>
          </a:prstGeom>
          <a:solidFill>
            <a:srgbClr val="B8C3DF"/>
          </a:solidFill>
          <a:ln/>
        </p:spPr>
        <p:txBody>
          <a:bodyPr/>
          <a:lstStyle/>
          <a:p>
            <a:endParaRPr lang="tr-TR">
              <a:latin typeface="Calibri (Body)"/>
            </a:endParaRPr>
          </a:p>
        </p:txBody>
      </p:sp>
      <p:sp>
        <p:nvSpPr>
          <p:cNvPr id="6" name="Shape 3"/>
          <p:cNvSpPr/>
          <p:nvPr/>
        </p:nvSpPr>
        <p:spPr>
          <a:xfrm>
            <a:off x="3052405"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latin typeface="Calibri (Body)"/>
            </a:endParaRPr>
          </a:p>
        </p:txBody>
      </p:sp>
      <p:sp>
        <p:nvSpPr>
          <p:cNvPr id="7" name="Text 4"/>
          <p:cNvSpPr/>
          <p:nvPr/>
        </p:nvSpPr>
        <p:spPr>
          <a:xfrm>
            <a:off x="3210282" y="5726966"/>
            <a:ext cx="105370"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alibri (Body)"/>
                <a:ea typeface="Alexandria" pitchFamily="34" charset="-122"/>
                <a:cs typeface="Alexandria" pitchFamily="34" charset="-120"/>
              </a:rPr>
              <a:t>1</a:t>
            </a:r>
            <a:endParaRPr lang="en-US" sz="2200" dirty="0">
              <a:latin typeface="Calibri (Body)"/>
            </a:endParaRPr>
          </a:p>
        </p:txBody>
      </p:sp>
      <p:sp>
        <p:nvSpPr>
          <p:cNvPr id="8" name="Text 5"/>
          <p:cNvSpPr/>
          <p:nvPr/>
        </p:nvSpPr>
        <p:spPr>
          <a:xfrm>
            <a:off x="2093000" y="3722013"/>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Calibri (Body)"/>
                <a:ea typeface="Alexandria" pitchFamily="34" charset="-122"/>
                <a:cs typeface="Alexandria" pitchFamily="34" charset="-120"/>
              </a:rPr>
              <a:t>SVM</a:t>
            </a:r>
            <a:endParaRPr lang="en-US" sz="1800" dirty="0">
              <a:latin typeface="Calibri (Body)"/>
            </a:endParaRPr>
          </a:p>
        </p:txBody>
      </p:sp>
      <p:sp>
        <p:nvSpPr>
          <p:cNvPr id="9" name="Text 6"/>
          <p:cNvSpPr/>
          <p:nvPr/>
        </p:nvSpPr>
        <p:spPr>
          <a:xfrm>
            <a:off x="842367" y="4126706"/>
            <a:ext cx="4841319" cy="898327"/>
          </a:xfrm>
          <a:prstGeom prst="rect">
            <a:avLst/>
          </a:prstGeom>
          <a:noFill/>
          <a:ln/>
        </p:spPr>
        <p:txBody>
          <a:bodyPr wrap="square" lIns="0" tIns="0" rIns="0" bIns="0" rtlCol="0" anchor="t"/>
          <a:lstStyle/>
          <a:p>
            <a:pPr marL="0" indent="0" algn="ctr">
              <a:lnSpc>
                <a:spcPts val="2350"/>
              </a:lnSpc>
              <a:buNone/>
            </a:pPr>
            <a:r>
              <a:rPr lang="en-US" sz="1450" dirty="0">
                <a:solidFill>
                  <a:srgbClr val="404155"/>
                </a:solidFill>
                <a:latin typeface="Calibri (Body)"/>
                <a:ea typeface="Nobile" pitchFamily="34" charset="-122"/>
                <a:cs typeface="Nobile" pitchFamily="34" charset="-120"/>
              </a:rPr>
              <a:t>SVM, doğrulama seti üzerinde en yüksek doğruluk değerine ulaşmıştır. Bu nedenle test aşamasında SVM modeli tercih edilmiştir.</a:t>
            </a:r>
            <a:endParaRPr lang="en-US" sz="1450" dirty="0">
              <a:latin typeface="Calibri (Body)"/>
            </a:endParaRPr>
          </a:p>
        </p:txBody>
      </p:sp>
      <p:sp>
        <p:nvSpPr>
          <p:cNvPr id="10" name="Shape 7"/>
          <p:cNvSpPr/>
          <p:nvPr/>
        </p:nvSpPr>
        <p:spPr>
          <a:xfrm>
            <a:off x="5952887" y="5867340"/>
            <a:ext cx="22860" cy="655201"/>
          </a:xfrm>
          <a:prstGeom prst="roundRect">
            <a:avLst>
              <a:gd name="adj" fmla="val 343953"/>
            </a:avLst>
          </a:prstGeom>
          <a:solidFill>
            <a:srgbClr val="B8C3DF"/>
          </a:solidFill>
          <a:ln/>
        </p:spPr>
        <p:txBody>
          <a:bodyPr/>
          <a:lstStyle/>
          <a:p>
            <a:endParaRPr lang="tr-TR">
              <a:latin typeface="Calibri (Body)"/>
            </a:endParaRPr>
          </a:p>
        </p:txBody>
      </p:sp>
      <p:sp>
        <p:nvSpPr>
          <p:cNvPr id="11" name="Shape 8"/>
          <p:cNvSpPr/>
          <p:nvPr/>
        </p:nvSpPr>
        <p:spPr>
          <a:xfrm>
            <a:off x="5753814"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latin typeface="Calibri (Body)"/>
            </a:endParaRPr>
          </a:p>
        </p:txBody>
      </p:sp>
      <p:sp>
        <p:nvSpPr>
          <p:cNvPr id="12" name="Text 9"/>
          <p:cNvSpPr/>
          <p:nvPr/>
        </p:nvSpPr>
        <p:spPr>
          <a:xfrm>
            <a:off x="5882164" y="5726966"/>
            <a:ext cx="164306"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alibri (Body)"/>
                <a:ea typeface="Alexandria" pitchFamily="34" charset="-122"/>
                <a:cs typeface="Alexandria" pitchFamily="34" charset="-120"/>
              </a:rPr>
              <a:t>2</a:t>
            </a:r>
            <a:endParaRPr lang="en-US" sz="2200" dirty="0">
              <a:latin typeface="Calibri (Body)"/>
            </a:endParaRPr>
          </a:p>
        </p:txBody>
      </p:sp>
      <p:sp>
        <p:nvSpPr>
          <p:cNvPr id="13" name="Text 10"/>
          <p:cNvSpPr/>
          <p:nvPr/>
        </p:nvSpPr>
        <p:spPr>
          <a:xfrm>
            <a:off x="4794409" y="6709767"/>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Calibri (Body)"/>
                <a:ea typeface="Alexandria" pitchFamily="34" charset="-122"/>
                <a:cs typeface="Alexandria" pitchFamily="34" charset="-120"/>
              </a:rPr>
              <a:t>Rastgele Orman</a:t>
            </a:r>
            <a:endParaRPr lang="en-US" sz="1800" dirty="0">
              <a:latin typeface="Calibri (Body)"/>
            </a:endParaRPr>
          </a:p>
        </p:txBody>
      </p:sp>
      <p:sp>
        <p:nvSpPr>
          <p:cNvPr id="14" name="Text 11"/>
          <p:cNvSpPr/>
          <p:nvPr/>
        </p:nvSpPr>
        <p:spPr>
          <a:xfrm>
            <a:off x="3543776" y="7114461"/>
            <a:ext cx="4841319" cy="598884"/>
          </a:xfrm>
          <a:prstGeom prst="rect">
            <a:avLst/>
          </a:prstGeom>
          <a:noFill/>
          <a:ln/>
        </p:spPr>
        <p:txBody>
          <a:bodyPr wrap="square" lIns="0" tIns="0" rIns="0" bIns="0" rtlCol="0" anchor="t"/>
          <a:lstStyle/>
          <a:p>
            <a:pPr marL="0" indent="0" algn="ctr">
              <a:lnSpc>
                <a:spcPts val="2350"/>
              </a:lnSpc>
              <a:buNone/>
            </a:pPr>
            <a:r>
              <a:rPr lang="en-US" sz="1450" dirty="0">
                <a:solidFill>
                  <a:srgbClr val="404155"/>
                </a:solidFill>
                <a:latin typeface="Calibri (Body)"/>
                <a:ea typeface="Nobile" pitchFamily="34" charset="-122"/>
                <a:cs typeface="Nobile" pitchFamily="34" charset="-120"/>
              </a:rPr>
              <a:t>Rastgele Orman, orta seviyede performans sergilemiştir.</a:t>
            </a:r>
            <a:endParaRPr lang="en-US" sz="1450" dirty="0">
              <a:latin typeface="Calibri (Body)"/>
            </a:endParaRPr>
          </a:p>
        </p:txBody>
      </p:sp>
      <p:sp>
        <p:nvSpPr>
          <p:cNvPr id="15" name="Shape 12"/>
          <p:cNvSpPr/>
          <p:nvPr/>
        </p:nvSpPr>
        <p:spPr>
          <a:xfrm>
            <a:off x="8654296" y="5212259"/>
            <a:ext cx="22860" cy="655201"/>
          </a:xfrm>
          <a:prstGeom prst="roundRect">
            <a:avLst>
              <a:gd name="adj" fmla="val 343953"/>
            </a:avLst>
          </a:prstGeom>
          <a:solidFill>
            <a:srgbClr val="B8C3DF"/>
          </a:solidFill>
          <a:ln/>
        </p:spPr>
        <p:txBody>
          <a:bodyPr/>
          <a:lstStyle/>
          <a:p>
            <a:endParaRPr lang="tr-TR">
              <a:latin typeface="Calibri (Body)"/>
            </a:endParaRPr>
          </a:p>
        </p:txBody>
      </p:sp>
      <p:sp>
        <p:nvSpPr>
          <p:cNvPr id="16" name="Shape 13"/>
          <p:cNvSpPr/>
          <p:nvPr/>
        </p:nvSpPr>
        <p:spPr>
          <a:xfrm>
            <a:off x="8455223"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latin typeface="Calibri (Body)"/>
            </a:endParaRPr>
          </a:p>
        </p:txBody>
      </p:sp>
      <p:sp>
        <p:nvSpPr>
          <p:cNvPr id="17" name="Text 14"/>
          <p:cNvSpPr/>
          <p:nvPr/>
        </p:nvSpPr>
        <p:spPr>
          <a:xfrm>
            <a:off x="8583097" y="5726966"/>
            <a:ext cx="165378"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alibri (Body)"/>
                <a:ea typeface="Alexandria" pitchFamily="34" charset="-122"/>
                <a:cs typeface="Alexandria" pitchFamily="34" charset="-120"/>
              </a:rPr>
              <a:t>3</a:t>
            </a:r>
            <a:endParaRPr lang="en-US" sz="2200" dirty="0">
              <a:latin typeface="Calibri (Body)"/>
            </a:endParaRPr>
          </a:p>
        </p:txBody>
      </p:sp>
      <p:sp>
        <p:nvSpPr>
          <p:cNvPr id="18" name="Text 15"/>
          <p:cNvSpPr/>
          <p:nvPr/>
        </p:nvSpPr>
        <p:spPr>
          <a:xfrm>
            <a:off x="7495818" y="4021455"/>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Calibri (Body)"/>
                <a:ea typeface="Alexandria" pitchFamily="34" charset="-122"/>
                <a:cs typeface="Alexandria" pitchFamily="34" charset="-120"/>
              </a:rPr>
              <a:t>Lojistik Regresyon</a:t>
            </a:r>
            <a:endParaRPr lang="en-US" sz="1800" dirty="0">
              <a:latin typeface="Calibri (Body)"/>
            </a:endParaRPr>
          </a:p>
        </p:txBody>
      </p:sp>
      <p:sp>
        <p:nvSpPr>
          <p:cNvPr id="19" name="Text 16"/>
          <p:cNvSpPr/>
          <p:nvPr/>
        </p:nvSpPr>
        <p:spPr>
          <a:xfrm>
            <a:off x="6245185" y="4426148"/>
            <a:ext cx="4841319" cy="598884"/>
          </a:xfrm>
          <a:prstGeom prst="rect">
            <a:avLst/>
          </a:prstGeom>
          <a:noFill/>
          <a:ln/>
        </p:spPr>
        <p:txBody>
          <a:bodyPr wrap="square" lIns="0" tIns="0" rIns="0" bIns="0" rtlCol="0" anchor="t"/>
          <a:lstStyle/>
          <a:p>
            <a:pPr marL="0" indent="0" algn="ctr">
              <a:lnSpc>
                <a:spcPts val="2350"/>
              </a:lnSpc>
              <a:buNone/>
            </a:pPr>
            <a:r>
              <a:rPr lang="en-US" sz="1450" dirty="0">
                <a:solidFill>
                  <a:srgbClr val="404155"/>
                </a:solidFill>
                <a:latin typeface="Calibri (Body)"/>
                <a:ea typeface="Nobile" pitchFamily="34" charset="-122"/>
                <a:cs typeface="Nobile" pitchFamily="34" charset="-120"/>
              </a:rPr>
              <a:t>Lojistik Regresyon, orta seviyede performans sergilemiştir.</a:t>
            </a:r>
            <a:endParaRPr lang="en-US" sz="1450" dirty="0">
              <a:latin typeface="Calibri (Body)"/>
            </a:endParaRPr>
          </a:p>
        </p:txBody>
      </p:sp>
      <p:sp>
        <p:nvSpPr>
          <p:cNvPr id="20" name="Shape 17"/>
          <p:cNvSpPr/>
          <p:nvPr/>
        </p:nvSpPr>
        <p:spPr>
          <a:xfrm>
            <a:off x="11355705" y="5867340"/>
            <a:ext cx="22860" cy="655201"/>
          </a:xfrm>
          <a:prstGeom prst="roundRect">
            <a:avLst>
              <a:gd name="adj" fmla="val 343953"/>
            </a:avLst>
          </a:prstGeom>
          <a:solidFill>
            <a:srgbClr val="B8C3DF"/>
          </a:solidFill>
          <a:ln/>
        </p:spPr>
        <p:txBody>
          <a:bodyPr/>
          <a:lstStyle/>
          <a:p>
            <a:endParaRPr lang="tr-TR">
              <a:latin typeface="Calibri (Body)"/>
            </a:endParaRPr>
          </a:p>
        </p:txBody>
      </p:sp>
      <p:sp>
        <p:nvSpPr>
          <p:cNvPr id="21" name="Shape 18"/>
          <p:cNvSpPr/>
          <p:nvPr/>
        </p:nvSpPr>
        <p:spPr>
          <a:xfrm>
            <a:off x="11156633"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latin typeface="Calibri (Body)"/>
            </a:endParaRPr>
          </a:p>
        </p:txBody>
      </p:sp>
      <p:sp>
        <p:nvSpPr>
          <p:cNvPr id="22" name="Text 19"/>
          <p:cNvSpPr/>
          <p:nvPr/>
        </p:nvSpPr>
        <p:spPr>
          <a:xfrm>
            <a:off x="11283315" y="5726966"/>
            <a:ext cx="167640"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alibri (Body)"/>
                <a:ea typeface="Alexandria" pitchFamily="34" charset="-122"/>
                <a:cs typeface="Alexandria" pitchFamily="34" charset="-120"/>
              </a:rPr>
              <a:t>4</a:t>
            </a:r>
            <a:endParaRPr lang="en-US" sz="2200" dirty="0">
              <a:latin typeface="Calibri (Body)"/>
            </a:endParaRPr>
          </a:p>
        </p:txBody>
      </p:sp>
      <p:sp>
        <p:nvSpPr>
          <p:cNvPr id="23" name="Text 20"/>
          <p:cNvSpPr/>
          <p:nvPr/>
        </p:nvSpPr>
        <p:spPr>
          <a:xfrm>
            <a:off x="10197227" y="6709767"/>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Calibri (Body)"/>
                <a:ea typeface="Alexandria" pitchFamily="34" charset="-122"/>
                <a:cs typeface="Alexandria" pitchFamily="34" charset="-120"/>
              </a:rPr>
              <a:t>KNN</a:t>
            </a:r>
            <a:endParaRPr lang="en-US" sz="1800" dirty="0">
              <a:latin typeface="Calibri (Body)"/>
            </a:endParaRPr>
          </a:p>
        </p:txBody>
      </p:sp>
      <p:sp>
        <p:nvSpPr>
          <p:cNvPr id="24" name="Text 21"/>
          <p:cNvSpPr/>
          <p:nvPr/>
        </p:nvSpPr>
        <p:spPr>
          <a:xfrm>
            <a:off x="8946594" y="7114461"/>
            <a:ext cx="4841319" cy="299442"/>
          </a:xfrm>
          <a:prstGeom prst="rect">
            <a:avLst/>
          </a:prstGeom>
          <a:noFill/>
          <a:ln/>
        </p:spPr>
        <p:txBody>
          <a:bodyPr wrap="none" lIns="0" tIns="0" rIns="0" bIns="0" rtlCol="0" anchor="t"/>
          <a:lstStyle/>
          <a:p>
            <a:pPr marL="0" indent="0" algn="ctr">
              <a:lnSpc>
                <a:spcPts val="2350"/>
              </a:lnSpc>
              <a:buNone/>
            </a:pPr>
            <a:r>
              <a:rPr lang="en-US" sz="1450" dirty="0">
                <a:solidFill>
                  <a:srgbClr val="404155"/>
                </a:solidFill>
                <a:latin typeface="Calibri (Body)"/>
                <a:ea typeface="Nobile" pitchFamily="34" charset="-122"/>
                <a:cs typeface="Nobile" pitchFamily="34" charset="-120"/>
              </a:rPr>
              <a:t>KNN, </a:t>
            </a:r>
            <a:r>
              <a:rPr lang="en-US" sz="1450" dirty="0" err="1">
                <a:solidFill>
                  <a:srgbClr val="404155"/>
                </a:solidFill>
                <a:latin typeface="Calibri (Body)"/>
                <a:ea typeface="Nobile" pitchFamily="34" charset="-122"/>
                <a:cs typeface="Nobile" pitchFamily="34" charset="-120"/>
              </a:rPr>
              <a:t>orta</a:t>
            </a:r>
            <a:r>
              <a:rPr lang="en-US" sz="1450" dirty="0">
                <a:solidFill>
                  <a:srgbClr val="404155"/>
                </a:solidFill>
                <a:latin typeface="Calibri (Body)"/>
                <a:ea typeface="Nobile" pitchFamily="34" charset="-122"/>
                <a:cs typeface="Nobile" pitchFamily="34" charset="-120"/>
              </a:rPr>
              <a:t> </a:t>
            </a:r>
            <a:r>
              <a:rPr lang="en-US" sz="1450" dirty="0" err="1">
                <a:solidFill>
                  <a:srgbClr val="404155"/>
                </a:solidFill>
                <a:latin typeface="Calibri (Body)"/>
                <a:ea typeface="Nobile" pitchFamily="34" charset="-122"/>
                <a:cs typeface="Nobile" pitchFamily="34" charset="-120"/>
              </a:rPr>
              <a:t>seviyede</a:t>
            </a:r>
            <a:r>
              <a:rPr lang="en-US" sz="1450" dirty="0">
                <a:solidFill>
                  <a:srgbClr val="404155"/>
                </a:solidFill>
                <a:latin typeface="Calibri (Body)"/>
                <a:ea typeface="Nobile" pitchFamily="34" charset="-122"/>
                <a:cs typeface="Nobile" pitchFamily="34" charset="-120"/>
              </a:rPr>
              <a:t> </a:t>
            </a:r>
            <a:r>
              <a:rPr lang="en-US" sz="1450" dirty="0" err="1">
                <a:solidFill>
                  <a:srgbClr val="404155"/>
                </a:solidFill>
                <a:latin typeface="Calibri (Body)"/>
                <a:ea typeface="Nobile" pitchFamily="34" charset="-122"/>
                <a:cs typeface="Nobile" pitchFamily="34" charset="-120"/>
              </a:rPr>
              <a:t>performans</a:t>
            </a:r>
            <a:r>
              <a:rPr lang="en-US" sz="1450" dirty="0">
                <a:solidFill>
                  <a:srgbClr val="404155"/>
                </a:solidFill>
                <a:latin typeface="Calibri (Body)"/>
                <a:ea typeface="Nobile" pitchFamily="34" charset="-122"/>
                <a:cs typeface="Nobile" pitchFamily="34" charset="-120"/>
              </a:rPr>
              <a:t> </a:t>
            </a:r>
            <a:r>
              <a:rPr lang="en-US" sz="1450" dirty="0" err="1">
                <a:solidFill>
                  <a:srgbClr val="404155"/>
                </a:solidFill>
                <a:latin typeface="Calibri (Body)"/>
                <a:ea typeface="Nobile" pitchFamily="34" charset="-122"/>
                <a:cs typeface="Nobile" pitchFamily="34" charset="-120"/>
              </a:rPr>
              <a:t>sergilemiştir</a:t>
            </a:r>
            <a:r>
              <a:rPr lang="en-US" sz="1450" dirty="0">
                <a:solidFill>
                  <a:srgbClr val="404155"/>
                </a:solidFill>
                <a:latin typeface="Calibri (Body)"/>
                <a:ea typeface="Nobile" pitchFamily="34" charset="-122"/>
                <a:cs typeface="Nobile" pitchFamily="34" charset="-120"/>
              </a:rPr>
              <a:t>.</a:t>
            </a:r>
            <a:endParaRPr lang="en-US" sz="1450" dirty="0">
              <a:latin typeface="Calibri (Body)"/>
            </a:endParaRPr>
          </a:p>
        </p:txBody>
      </p:sp>
      <p:sp>
        <p:nvSpPr>
          <p:cNvPr id="25" name="Shape 18">
            <a:extLst>
              <a:ext uri="{FF2B5EF4-FFF2-40B4-BE49-F238E27FC236}">
                <a16:creationId xmlns:a16="http://schemas.microsoft.com/office/drawing/2014/main" id="{67BD220D-7E9F-E0DC-B7B8-EA96A80AFDA5}"/>
              </a:ext>
            </a:extLst>
          </p:cNvPr>
          <p:cNvSpPr/>
          <p:nvPr/>
        </p:nvSpPr>
        <p:spPr>
          <a:xfrm>
            <a:off x="13364170" y="5625259"/>
            <a:ext cx="421124" cy="421124"/>
          </a:xfrm>
          <a:prstGeom prst="roundRect">
            <a:avLst>
              <a:gd name="adj" fmla="val 18671"/>
            </a:avLst>
          </a:prstGeom>
          <a:solidFill>
            <a:srgbClr val="D2DDF9"/>
          </a:solidFill>
          <a:ln w="7620">
            <a:solidFill>
              <a:srgbClr val="B8C3DF"/>
            </a:solidFill>
            <a:prstDash val="solid"/>
          </a:ln>
        </p:spPr>
        <p:txBody>
          <a:bodyPr/>
          <a:lstStyle/>
          <a:p>
            <a:endParaRPr lang="tr-TR">
              <a:latin typeface="Calibri (Body)"/>
            </a:endParaRPr>
          </a:p>
        </p:txBody>
      </p:sp>
      <p:sp>
        <p:nvSpPr>
          <p:cNvPr id="26" name="Text 19">
            <a:extLst>
              <a:ext uri="{FF2B5EF4-FFF2-40B4-BE49-F238E27FC236}">
                <a16:creationId xmlns:a16="http://schemas.microsoft.com/office/drawing/2014/main" id="{E6F7D66F-3755-B754-1517-F70544347455}"/>
              </a:ext>
            </a:extLst>
          </p:cNvPr>
          <p:cNvSpPr/>
          <p:nvPr/>
        </p:nvSpPr>
        <p:spPr>
          <a:xfrm>
            <a:off x="13490912" y="5749826"/>
            <a:ext cx="167640"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Calibri (Body)"/>
                <a:ea typeface="Alexandria" pitchFamily="34" charset="-122"/>
                <a:cs typeface="Alexandria" pitchFamily="34" charset="-120"/>
              </a:rPr>
              <a:t>5</a:t>
            </a:r>
            <a:endParaRPr lang="en-US" sz="2200" dirty="0">
              <a:latin typeface="Calibri (Body)"/>
            </a:endParaRPr>
          </a:p>
        </p:txBody>
      </p:sp>
      <p:sp>
        <p:nvSpPr>
          <p:cNvPr id="27" name="Text 20">
            <a:extLst>
              <a:ext uri="{FF2B5EF4-FFF2-40B4-BE49-F238E27FC236}">
                <a16:creationId xmlns:a16="http://schemas.microsoft.com/office/drawing/2014/main" id="{ED1BE2C4-CE9E-DD43-4155-60525BE055C5}"/>
              </a:ext>
            </a:extLst>
          </p:cNvPr>
          <p:cNvSpPr/>
          <p:nvPr/>
        </p:nvSpPr>
        <p:spPr>
          <a:xfrm>
            <a:off x="12109314" y="4063886"/>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Calibri (Body)"/>
                <a:ea typeface="Alexandria" pitchFamily="34" charset="-122"/>
                <a:cs typeface="Alexandria" pitchFamily="34" charset="-120"/>
              </a:rPr>
              <a:t>Karar Ağacı</a:t>
            </a:r>
            <a:endParaRPr lang="en-US" sz="1800" dirty="0">
              <a:latin typeface="Calibri (Body)"/>
            </a:endParaRPr>
          </a:p>
        </p:txBody>
      </p:sp>
      <p:sp>
        <p:nvSpPr>
          <p:cNvPr id="28" name="Text 21">
            <a:extLst>
              <a:ext uri="{FF2B5EF4-FFF2-40B4-BE49-F238E27FC236}">
                <a16:creationId xmlns:a16="http://schemas.microsoft.com/office/drawing/2014/main" id="{2B32E80C-D0B3-EE77-09A3-A43C0742C418}"/>
              </a:ext>
            </a:extLst>
          </p:cNvPr>
          <p:cNvSpPr/>
          <p:nvPr/>
        </p:nvSpPr>
        <p:spPr>
          <a:xfrm>
            <a:off x="10858682" y="4473878"/>
            <a:ext cx="4841319" cy="299442"/>
          </a:xfrm>
          <a:prstGeom prst="rect">
            <a:avLst/>
          </a:prstGeom>
          <a:noFill/>
          <a:ln/>
        </p:spPr>
        <p:txBody>
          <a:bodyPr wrap="none" lIns="0" tIns="0" rIns="0" bIns="0" rtlCol="0" anchor="t"/>
          <a:lstStyle/>
          <a:p>
            <a:pPr marL="0" indent="0" algn="ctr">
              <a:lnSpc>
                <a:spcPts val="2350"/>
              </a:lnSpc>
              <a:buNone/>
            </a:pPr>
            <a:r>
              <a:rPr lang="en-US" sz="1450" dirty="0">
                <a:solidFill>
                  <a:srgbClr val="404155"/>
                </a:solidFill>
                <a:latin typeface="Calibri (Body)"/>
                <a:ea typeface="Nobile" pitchFamily="34" charset="-122"/>
                <a:cs typeface="Nobile" pitchFamily="34" charset="-120"/>
              </a:rPr>
              <a:t>Karar Ağacı, en </a:t>
            </a:r>
            <a:r>
              <a:rPr lang="en-US" sz="1450" dirty="0" err="1">
                <a:solidFill>
                  <a:srgbClr val="404155"/>
                </a:solidFill>
                <a:latin typeface="Calibri (Body)"/>
                <a:ea typeface="Nobile" pitchFamily="34" charset="-122"/>
                <a:cs typeface="Nobile" pitchFamily="34" charset="-120"/>
              </a:rPr>
              <a:t>düşük</a:t>
            </a:r>
            <a:r>
              <a:rPr lang="en-US" sz="1450" dirty="0">
                <a:solidFill>
                  <a:srgbClr val="404155"/>
                </a:solidFill>
                <a:latin typeface="Calibri (Body)"/>
                <a:ea typeface="Nobile" pitchFamily="34" charset="-122"/>
                <a:cs typeface="Nobile" pitchFamily="34" charset="-120"/>
              </a:rPr>
              <a:t> </a:t>
            </a:r>
          </a:p>
          <a:p>
            <a:pPr marL="0" indent="0" algn="ctr">
              <a:lnSpc>
                <a:spcPts val="2350"/>
              </a:lnSpc>
              <a:buNone/>
            </a:pPr>
            <a:r>
              <a:rPr lang="en-US" sz="1450" dirty="0" err="1">
                <a:solidFill>
                  <a:srgbClr val="404155"/>
                </a:solidFill>
                <a:latin typeface="Calibri (Body)"/>
                <a:ea typeface="Nobile" pitchFamily="34" charset="-122"/>
                <a:cs typeface="Nobile" pitchFamily="34" charset="-120"/>
              </a:rPr>
              <a:t>performansı</a:t>
            </a:r>
            <a:r>
              <a:rPr lang="en-US" sz="1450" dirty="0">
                <a:solidFill>
                  <a:srgbClr val="404155"/>
                </a:solidFill>
                <a:latin typeface="Calibri (Body)"/>
                <a:ea typeface="Nobile" pitchFamily="34" charset="-122"/>
                <a:cs typeface="Nobile" pitchFamily="34" charset="-120"/>
              </a:rPr>
              <a:t> elde etmiştir.</a:t>
            </a:r>
            <a:endParaRPr lang="en-US" sz="1450" dirty="0">
              <a:latin typeface="Calibri (Body)"/>
            </a:endParaRPr>
          </a:p>
        </p:txBody>
      </p:sp>
      <p:sp>
        <p:nvSpPr>
          <p:cNvPr id="29" name="Shape 12">
            <a:extLst>
              <a:ext uri="{FF2B5EF4-FFF2-40B4-BE49-F238E27FC236}">
                <a16:creationId xmlns:a16="http://schemas.microsoft.com/office/drawing/2014/main" id="{062884B4-7842-2820-931D-8E4C234D5007}"/>
              </a:ext>
            </a:extLst>
          </p:cNvPr>
          <p:cNvSpPr/>
          <p:nvPr/>
        </p:nvSpPr>
        <p:spPr>
          <a:xfrm>
            <a:off x="13540501" y="5005121"/>
            <a:ext cx="22860" cy="655201"/>
          </a:xfrm>
          <a:prstGeom prst="roundRect">
            <a:avLst>
              <a:gd name="adj" fmla="val 343953"/>
            </a:avLst>
          </a:prstGeom>
          <a:solidFill>
            <a:srgbClr val="B8C3DF"/>
          </a:solidFill>
          <a:ln/>
        </p:spPr>
        <p:txBody>
          <a:bodyPr/>
          <a:lstStyle/>
          <a:p>
            <a:endParaRPr lang="tr-TR">
              <a:latin typeface="Calibri (Body)"/>
            </a:endParaRPr>
          </a:p>
        </p:txBody>
      </p:sp>
      <p:graphicFrame>
        <p:nvGraphicFramePr>
          <p:cNvPr id="32" name="Table 31">
            <a:extLst>
              <a:ext uri="{FF2B5EF4-FFF2-40B4-BE49-F238E27FC236}">
                <a16:creationId xmlns:a16="http://schemas.microsoft.com/office/drawing/2014/main" id="{BD7B7E99-9013-6074-496D-DFBD0D092FF4}"/>
              </a:ext>
            </a:extLst>
          </p:cNvPr>
          <p:cNvGraphicFramePr>
            <a:graphicFrameLocks noGrp="1"/>
          </p:cNvGraphicFramePr>
          <p:nvPr>
            <p:extLst>
              <p:ext uri="{D42A27DB-BD31-4B8C-83A1-F6EECF244321}">
                <p14:modId xmlns:p14="http://schemas.microsoft.com/office/powerpoint/2010/main" val="2745510045"/>
              </p:ext>
            </p:extLst>
          </p:nvPr>
        </p:nvGraphicFramePr>
        <p:xfrm>
          <a:off x="2440885" y="1305421"/>
          <a:ext cx="9387156" cy="2173974"/>
        </p:xfrm>
        <a:graphic>
          <a:graphicData uri="http://schemas.openxmlformats.org/drawingml/2006/table">
            <a:tbl>
              <a:tblPr firstRow="1" bandRow="1">
                <a:tableStyleId>{5C22544A-7EE6-4342-B048-85BDC9FD1C3A}</a:tableStyleId>
              </a:tblPr>
              <a:tblGrid>
                <a:gridCol w="4693578">
                  <a:extLst>
                    <a:ext uri="{9D8B030D-6E8A-4147-A177-3AD203B41FA5}">
                      <a16:colId xmlns:a16="http://schemas.microsoft.com/office/drawing/2014/main" val="483361294"/>
                    </a:ext>
                  </a:extLst>
                </a:gridCol>
                <a:gridCol w="4693578">
                  <a:extLst>
                    <a:ext uri="{9D8B030D-6E8A-4147-A177-3AD203B41FA5}">
                      <a16:colId xmlns:a16="http://schemas.microsoft.com/office/drawing/2014/main" val="2363063482"/>
                    </a:ext>
                  </a:extLst>
                </a:gridCol>
              </a:tblGrid>
              <a:tr h="362329">
                <a:tc>
                  <a:txBody>
                    <a:bodyPr/>
                    <a:lstStyle/>
                    <a:p>
                      <a:pPr algn="ctr">
                        <a:lnSpc>
                          <a:spcPct val="115000"/>
                        </a:lnSpc>
                        <a:spcAft>
                          <a:spcPts val="800"/>
                        </a:spcAft>
                      </a:pPr>
                      <a:r>
                        <a:rPr lang="tr-TR" sz="1600" b="1" kern="0" dirty="0">
                          <a:effectLst/>
                          <a:latin typeface="Times New Roman" panose="02020603050405020304" pitchFamily="18" charset="0"/>
                          <a:ea typeface="Times New Roman" panose="02020603050405020304" pitchFamily="18" charset="0"/>
                          <a:cs typeface="Times New Roman" panose="02020603050405020304" pitchFamily="18" charset="0"/>
                        </a:rPr>
                        <a:t>Model</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dirty="0">
                          <a:effectLst/>
                          <a:latin typeface="Times New Roman" panose="02020603050405020304" pitchFamily="18" charset="0"/>
                          <a:ea typeface="Times New Roman" panose="02020603050405020304" pitchFamily="18" charset="0"/>
                          <a:cs typeface="Times New Roman" panose="02020603050405020304" pitchFamily="18" charset="0"/>
                        </a:rPr>
                        <a:t>Doğruluk (Validation)</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3839620"/>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Random Forest</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~0.6817</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2323824"/>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SVM</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~0.7336</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1803908"/>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KNN</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~0.6273</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908663"/>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~0.6778</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2728026"/>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Decision Tree</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~0.5391</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526789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523875" y="411599"/>
            <a:ext cx="4414718" cy="467678"/>
          </a:xfrm>
          <a:prstGeom prst="rect">
            <a:avLst/>
          </a:prstGeom>
          <a:noFill/>
          <a:ln/>
        </p:spPr>
        <p:txBody>
          <a:bodyPr wrap="none" lIns="0" tIns="0" rIns="0" bIns="0" rtlCol="0" anchor="t"/>
          <a:lstStyle/>
          <a:p>
            <a:pPr marL="0" indent="0">
              <a:lnSpc>
                <a:spcPts val="3650"/>
              </a:lnSpc>
              <a:buNone/>
            </a:pPr>
            <a:r>
              <a:rPr lang="en-US" sz="2900" dirty="0">
                <a:solidFill>
                  <a:srgbClr val="1B1B27"/>
                </a:solidFill>
                <a:latin typeface="Calibri (Body)"/>
                <a:ea typeface="Alexandria" pitchFamily="34" charset="-122"/>
                <a:cs typeface="Alexandria" pitchFamily="34" charset="-120"/>
              </a:rPr>
              <a:t>Karışıklık </a:t>
            </a:r>
            <a:r>
              <a:rPr lang="en-US" sz="2900" dirty="0" err="1">
                <a:solidFill>
                  <a:srgbClr val="1B1B27"/>
                </a:solidFill>
                <a:latin typeface="Calibri (Body)"/>
                <a:ea typeface="Alexandria" pitchFamily="34" charset="-122"/>
                <a:cs typeface="Alexandria" pitchFamily="34" charset="-120"/>
              </a:rPr>
              <a:t>Matrisi</a:t>
            </a:r>
            <a:r>
              <a:rPr lang="en-US" sz="2900" dirty="0">
                <a:solidFill>
                  <a:srgbClr val="1B1B27"/>
                </a:solidFill>
                <a:latin typeface="Calibri (Body)"/>
                <a:ea typeface="Alexandria" pitchFamily="34" charset="-122"/>
                <a:cs typeface="Alexandria" pitchFamily="34" charset="-120"/>
              </a:rPr>
              <a:t> </a:t>
            </a:r>
            <a:r>
              <a:rPr lang="en-US" sz="2900" dirty="0" err="1">
                <a:solidFill>
                  <a:srgbClr val="1B1B27"/>
                </a:solidFill>
                <a:latin typeface="Calibri (Body)"/>
                <a:ea typeface="Alexandria" pitchFamily="34" charset="-122"/>
                <a:cs typeface="Alexandria" pitchFamily="34" charset="-120"/>
              </a:rPr>
              <a:t>Analizi</a:t>
            </a:r>
            <a:r>
              <a:rPr lang="en-US" sz="2900" dirty="0">
                <a:solidFill>
                  <a:srgbClr val="1B1B27"/>
                </a:solidFill>
                <a:latin typeface="Calibri (Body)"/>
                <a:ea typeface="Alexandria" pitchFamily="34" charset="-122"/>
                <a:cs typeface="Alexandria" pitchFamily="34" charset="-120"/>
              </a:rPr>
              <a:t> (SVM)</a:t>
            </a:r>
            <a:endParaRPr lang="en-US" sz="2900" dirty="0">
              <a:latin typeface="Calibri (Body)"/>
            </a:endParaRPr>
          </a:p>
        </p:txBody>
      </p:sp>
      <p:pic>
        <p:nvPicPr>
          <p:cNvPr id="3" name="Image 0" descr="preencoded.png"/>
          <p:cNvPicPr>
            <a:picLocks noChangeAspect="1"/>
          </p:cNvPicPr>
          <p:nvPr/>
        </p:nvPicPr>
        <p:blipFill>
          <a:blip r:embed="rId3"/>
          <a:stretch>
            <a:fillRect/>
          </a:stretch>
        </p:blipFill>
        <p:spPr>
          <a:xfrm>
            <a:off x="523875" y="1178600"/>
            <a:ext cx="7985760" cy="5821680"/>
          </a:xfrm>
          <a:prstGeom prst="rect">
            <a:avLst/>
          </a:prstGeom>
        </p:spPr>
      </p:pic>
      <p:sp>
        <p:nvSpPr>
          <p:cNvPr id="4" name="Shape 1"/>
          <p:cNvSpPr/>
          <p:nvPr/>
        </p:nvSpPr>
        <p:spPr>
          <a:xfrm>
            <a:off x="8644767" y="1870229"/>
            <a:ext cx="3946626" cy="862489"/>
          </a:xfrm>
          <a:prstGeom prst="roundRect">
            <a:avLst>
              <a:gd name="adj" fmla="val 7289"/>
            </a:avLst>
          </a:prstGeom>
          <a:solidFill>
            <a:srgbClr val="D2DDF9"/>
          </a:solidFill>
          <a:ln w="7620">
            <a:solidFill>
              <a:srgbClr val="B8C3DF"/>
            </a:solidFill>
            <a:prstDash val="solid"/>
          </a:ln>
        </p:spPr>
        <p:txBody>
          <a:bodyPr/>
          <a:lstStyle/>
          <a:p>
            <a:endParaRPr lang="tr-TR">
              <a:latin typeface="Calibri (Body)"/>
            </a:endParaRPr>
          </a:p>
        </p:txBody>
      </p:sp>
      <p:sp>
        <p:nvSpPr>
          <p:cNvPr id="5" name="Text 2"/>
          <p:cNvSpPr/>
          <p:nvPr/>
        </p:nvSpPr>
        <p:spPr>
          <a:xfrm>
            <a:off x="3526271" y="4203460"/>
            <a:ext cx="70247" cy="299442"/>
          </a:xfrm>
          <a:prstGeom prst="rect">
            <a:avLst/>
          </a:prstGeom>
          <a:noFill/>
          <a:ln/>
        </p:spPr>
        <p:txBody>
          <a:bodyPr wrap="none" lIns="0" tIns="0" rIns="0" bIns="0" rtlCol="0" anchor="t"/>
          <a:lstStyle/>
          <a:p>
            <a:pPr marL="0" indent="0" algn="ctr">
              <a:lnSpc>
                <a:spcPts val="2350"/>
              </a:lnSpc>
              <a:buNone/>
            </a:pPr>
            <a:endParaRPr lang="en-US" sz="1450" dirty="0">
              <a:latin typeface="Calibri (Body)"/>
            </a:endParaRPr>
          </a:p>
        </p:txBody>
      </p:sp>
      <p:sp>
        <p:nvSpPr>
          <p:cNvPr id="6" name="Text 3"/>
          <p:cNvSpPr/>
          <p:nvPr/>
        </p:nvSpPr>
        <p:spPr>
          <a:xfrm>
            <a:off x="8785380" y="2112446"/>
            <a:ext cx="1871067" cy="233958"/>
          </a:xfrm>
          <a:prstGeom prst="rect">
            <a:avLst/>
          </a:prstGeom>
          <a:noFill/>
          <a:ln/>
        </p:spPr>
        <p:txBody>
          <a:bodyPr wrap="none" lIns="0" tIns="0" rIns="0" bIns="0" rtlCol="0" anchor="t"/>
          <a:lstStyle/>
          <a:p>
            <a:pPr marL="0" indent="0" algn="l">
              <a:lnSpc>
                <a:spcPts val="1800"/>
              </a:lnSpc>
              <a:buNone/>
            </a:pPr>
            <a:r>
              <a:rPr lang="en-US" sz="1450" dirty="0">
                <a:solidFill>
                  <a:srgbClr val="404155"/>
                </a:solidFill>
                <a:latin typeface="Calibri (Body)"/>
                <a:ea typeface="Alexandria" pitchFamily="34" charset="-122"/>
                <a:cs typeface="Alexandria" pitchFamily="34" charset="-120"/>
              </a:rPr>
              <a:t>Yüksek Doğruluk</a:t>
            </a:r>
            <a:endParaRPr lang="en-US" sz="1450" dirty="0">
              <a:latin typeface="Calibri (Body)"/>
            </a:endParaRPr>
          </a:p>
        </p:txBody>
      </p:sp>
      <p:sp>
        <p:nvSpPr>
          <p:cNvPr id="7" name="Text 4"/>
          <p:cNvSpPr/>
          <p:nvPr/>
        </p:nvSpPr>
        <p:spPr>
          <a:xfrm>
            <a:off x="8785380" y="2436177"/>
            <a:ext cx="3460909" cy="239435"/>
          </a:xfrm>
          <a:prstGeom prst="rect">
            <a:avLst/>
          </a:prstGeom>
          <a:noFill/>
          <a:ln/>
        </p:spPr>
        <p:txBody>
          <a:bodyPr wrap="none" lIns="0" tIns="0" rIns="0" bIns="0" rtlCol="0" anchor="t"/>
          <a:lstStyle/>
          <a:p>
            <a:pPr marL="0" indent="0" algn="l">
              <a:lnSpc>
                <a:spcPts val="1850"/>
              </a:lnSpc>
              <a:buNone/>
            </a:pPr>
            <a:r>
              <a:rPr lang="en-US" sz="1150" dirty="0">
                <a:solidFill>
                  <a:srgbClr val="404155"/>
                </a:solidFill>
                <a:latin typeface="Calibri (Body)"/>
                <a:ea typeface="Nobile" pitchFamily="34" charset="-122"/>
                <a:cs typeface="Nobile" pitchFamily="34" charset="-120"/>
              </a:rPr>
              <a:t>"0" ve "1" sınıfları için yüksek doğru tanıma sayısı.</a:t>
            </a:r>
            <a:endParaRPr lang="en-US" sz="1150" dirty="0">
              <a:latin typeface="Calibri (Body)"/>
            </a:endParaRPr>
          </a:p>
        </p:txBody>
      </p:sp>
      <p:sp>
        <p:nvSpPr>
          <p:cNvPr id="9" name="Shape 6"/>
          <p:cNvSpPr/>
          <p:nvPr/>
        </p:nvSpPr>
        <p:spPr>
          <a:xfrm>
            <a:off x="8644767" y="3063318"/>
            <a:ext cx="3946626" cy="862489"/>
          </a:xfrm>
          <a:prstGeom prst="roundRect">
            <a:avLst>
              <a:gd name="adj" fmla="val 7289"/>
            </a:avLst>
          </a:prstGeom>
          <a:solidFill>
            <a:srgbClr val="D2DDF9"/>
          </a:solidFill>
          <a:ln w="7620">
            <a:solidFill>
              <a:srgbClr val="B8C3DF"/>
            </a:solidFill>
            <a:prstDash val="solid"/>
          </a:ln>
        </p:spPr>
        <p:txBody>
          <a:bodyPr/>
          <a:lstStyle/>
          <a:p>
            <a:endParaRPr lang="tr-TR">
              <a:latin typeface="Calibri (Body)"/>
            </a:endParaRPr>
          </a:p>
        </p:txBody>
      </p:sp>
      <p:sp>
        <p:nvSpPr>
          <p:cNvPr id="11" name="Text 8"/>
          <p:cNvSpPr/>
          <p:nvPr/>
        </p:nvSpPr>
        <p:spPr>
          <a:xfrm>
            <a:off x="8785380" y="3206080"/>
            <a:ext cx="1871067" cy="233958"/>
          </a:xfrm>
          <a:prstGeom prst="rect">
            <a:avLst/>
          </a:prstGeom>
          <a:noFill/>
          <a:ln/>
        </p:spPr>
        <p:txBody>
          <a:bodyPr wrap="none" lIns="0" tIns="0" rIns="0" bIns="0" rtlCol="0" anchor="t"/>
          <a:lstStyle/>
          <a:p>
            <a:pPr marL="0" indent="0" algn="l">
              <a:lnSpc>
                <a:spcPts val="1800"/>
              </a:lnSpc>
              <a:buNone/>
            </a:pPr>
            <a:r>
              <a:rPr lang="en-US" sz="1450" dirty="0">
                <a:solidFill>
                  <a:srgbClr val="404155"/>
                </a:solidFill>
                <a:latin typeface="Calibri (Body)"/>
                <a:ea typeface="Alexandria" pitchFamily="34" charset="-122"/>
                <a:cs typeface="Alexandria" pitchFamily="34" charset="-120"/>
              </a:rPr>
              <a:t>Düşük Doğruluk</a:t>
            </a:r>
            <a:endParaRPr lang="en-US" sz="1450" dirty="0">
              <a:latin typeface="Calibri (Body)"/>
            </a:endParaRPr>
          </a:p>
        </p:txBody>
      </p:sp>
      <p:sp>
        <p:nvSpPr>
          <p:cNvPr id="12" name="Text 9"/>
          <p:cNvSpPr/>
          <p:nvPr/>
        </p:nvSpPr>
        <p:spPr>
          <a:xfrm>
            <a:off x="8785380" y="3542169"/>
            <a:ext cx="2634853" cy="239435"/>
          </a:xfrm>
          <a:prstGeom prst="rect">
            <a:avLst/>
          </a:prstGeom>
          <a:noFill/>
          <a:ln/>
        </p:spPr>
        <p:txBody>
          <a:bodyPr wrap="none" lIns="0" tIns="0" rIns="0" bIns="0" rtlCol="0" anchor="t"/>
          <a:lstStyle/>
          <a:p>
            <a:pPr marL="0" indent="0" algn="l">
              <a:lnSpc>
                <a:spcPts val="1850"/>
              </a:lnSpc>
              <a:buNone/>
            </a:pPr>
            <a:r>
              <a:rPr lang="en-US" sz="1150" dirty="0">
                <a:solidFill>
                  <a:srgbClr val="404155"/>
                </a:solidFill>
                <a:latin typeface="Calibri (Body)"/>
                <a:ea typeface="Nobile" pitchFamily="34" charset="-122"/>
                <a:cs typeface="Nobile" pitchFamily="34" charset="-120"/>
              </a:rPr>
              <a:t>"2" ve "3" sınıfları için daha fazla hata.</a:t>
            </a:r>
            <a:endParaRPr lang="en-US" sz="1150" dirty="0">
              <a:latin typeface="Calibri (Bod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201370" y="641033"/>
            <a:ext cx="7492960" cy="638413"/>
          </a:xfrm>
          <a:prstGeom prst="rect">
            <a:avLst/>
          </a:prstGeom>
          <a:noFill/>
          <a:ln/>
        </p:spPr>
        <p:txBody>
          <a:bodyPr wrap="none" lIns="0" tIns="0" rIns="0" bIns="0" rtlCol="0" anchor="t"/>
          <a:lstStyle/>
          <a:p>
            <a:pPr marL="0" indent="0">
              <a:lnSpc>
                <a:spcPts val="5000"/>
              </a:lnSpc>
              <a:buNone/>
            </a:pPr>
            <a:r>
              <a:rPr lang="en-US" sz="4000" dirty="0">
                <a:solidFill>
                  <a:srgbClr val="1B1B27"/>
                </a:solidFill>
                <a:latin typeface="Calibri (Body)"/>
                <a:ea typeface="Alexandria" pitchFamily="34" charset="-122"/>
                <a:cs typeface="Alexandria" pitchFamily="34" charset="-120"/>
              </a:rPr>
              <a:t>Görselleştirmeler ve Yorumlar</a:t>
            </a:r>
            <a:endParaRPr lang="en-US" sz="4000" dirty="0">
              <a:latin typeface="Calibri (Body)"/>
            </a:endParaRPr>
          </a:p>
        </p:txBody>
      </p:sp>
      <p:pic>
        <p:nvPicPr>
          <p:cNvPr id="4" name="Image 1" descr="preencoded.png"/>
          <p:cNvPicPr>
            <a:picLocks noChangeAspect="1"/>
          </p:cNvPicPr>
          <p:nvPr/>
        </p:nvPicPr>
        <p:blipFill>
          <a:blip r:embed="rId3"/>
          <a:stretch>
            <a:fillRect/>
          </a:stretch>
        </p:blipFill>
        <p:spPr>
          <a:xfrm>
            <a:off x="6201370" y="1585793"/>
            <a:ext cx="510659" cy="510659"/>
          </a:xfrm>
          <a:prstGeom prst="rect">
            <a:avLst/>
          </a:prstGeom>
        </p:spPr>
      </p:pic>
      <p:sp>
        <p:nvSpPr>
          <p:cNvPr id="5" name="Text 1"/>
          <p:cNvSpPr/>
          <p:nvPr/>
        </p:nvSpPr>
        <p:spPr>
          <a:xfrm>
            <a:off x="6201370" y="2300645"/>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Model Doğruluk</a:t>
            </a:r>
            <a:endParaRPr lang="en-US" sz="2000" dirty="0">
              <a:latin typeface="Calibri (Body)"/>
            </a:endParaRPr>
          </a:p>
        </p:txBody>
      </p:sp>
      <p:sp>
        <p:nvSpPr>
          <p:cNvPr id="6" name="Text 2"/>
          <p:cNvSpPr/>
          <p:nvPr/>
        </p:nvSpPr>
        <p:spPr>
          <a:xfrm>
            <a:off x="6201370" y="2742367"/>
            <a:ext cx="7714059" cy="32682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SVM en iyi performansı göstermiştir.</a:t>
            </a:r>
            <a:endParaRPr lang="en-US" sz="1600" dirty="0">
              <a:latin typeface="Calibri (Body)"/>
            </a:endParaRPr>
          </a:p>
        </p:txBody>
      </p:sp>
      <p:pic>
        <p:nvPicPr>
          <p:cNvPr id="7" name="Image 2" descr="preencoded.png"/>
          <p:cNvPicPr>
            <a:picLocks noChangeAspect="1"/>
          </p:cNvPicPr>
          <p:nvPr/>
        </p:nvPicPr>
        <p:blipFill>
          <a:blip r:embed="rId4"/>
          <a:stretch>
            <a:fillRect/>
          </a:stretch>
        </p:blipFill>
        <p:spPr>
          <a:xfrm>
            <a:off x="6201370" y="3682008"/>
            <a:ext cx="510659" cy="510659"/>
          </a:xfrm>
          <a:prstGeom prst="rect">
            <a:avLst/>
          </a:prstGeom>
        </p:spPr>
      </p:pic>
      <p:sp>
        <p:nvSpPr>
          <p:cNvPr id="8" name="Text 3"/>
          <p:cNvSpPr/>
          <p:nvPr/>
        </p:nvSpPr>
        <p:spPr>
          <a:xfrm>
            <a:off x="6201370" y="4396859"/>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Karışıklık Matrisi</a:t>
            </a:r>
            <a:endParaRPr lang="en-US" sz="2000" dirty="0">
              <a:latin typeface="Calibri (Body)"/>
            </a:endParaRPr>
          </a:p>
        </p:txBody>
      </p:sp>
      <p:sp>
        <p:nvSpPr>
          <p:cNvPr id="9" name="Text 4"/>
          <p:cNvSpPr/>
          <p:nvPr/>
        </p:nvSpPr>
        <p:spPr>
          <a:xfrm>
            <a:off x="6201370" y="4838581"/>
            <a:ext cx="7714059" cy="65365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Özellikle "0" ve "1" sınıflarında yüksek doğruluk, "2" ve "3" sınıflarında daha fazla hata gözlenmiştir.</a:t>
            </a:r>
            <a:endParaRPr lang="en-US" sz="1600" dirty="0">
              <a:latin typeface="Calibri (Body)"/>
            </a:endParaRPr>
          </a:p>
        </p:txBody>
      </p:sp>
      <p:pic>
        <p:nvPicPr>
          <p:cNvPr id="10" name="Image 3" descr="preencoded.png"/>
          <p:cNvPicPr>
            <a:picLocks noChangeAspect="1"/>
          </p:cNvPicPr>
          <p:nvPr/>
        </p:nvPicPr>
        <p:blipFill>
          <a:blip r:embed="rId5"/>
          <a:stretch>
            <a:fillRect/>
          </a:stretch>
        </p:blipFill>
        <p:spPr>
          <a:xfrm>
            <a:off x="6201370" y="6105049"/>
            <a:ext cx="510659" cy="510659"/>
          </a:xfrm>
          <a:prstGeom prst="rect">
            <a:avLst/>
          </a:prstGeom>
        </p:spPr>
      </p:pic>
      <p:sp>
        <p:nvSpPr>
          <p:cNvPr id="11" name="Text 5"/>
          <p:cNvSpPr/>
          <p:nvPr/>
        </p:nvSpPr>
        <p:spPr>
          <a:xfrm>
            <a:off x="6201370" y="6819900"/>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alibri (Body)"/>
                <a:ea typeface="Alexandria" pitchFamily="34" charset="-122"/>
                <a:cs typeface="Alexandria" pitchFamily="34" charset="-120"/>
              </a:rPr>
              <a:t>ROC Eğrileri</a:t>
            </a:r>
            <a:endParaRPr lang="en-US" sz="2000" dirty="0">
              <a:latin typeface="Calibri (Body)"/>
            </a:endParaRPr>
          </a:p>
        </p:txBody>
      </p:sp>
      <p:sp>
        <p:nvSpPr>
          <p:cNvPr id="12" name="Text 6"/>
          <p:cNvSpPr/>
          <p:nvPr/>
        </p:nvSpPr>
        <p:spPr>
          <a:xfrm>
            <a:off x="6201370" y="7261622"/>
            <a:ext cx="7714059" cy="32682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Calibri (Body)"/>
                <a:ea typeface="Nobile" pitchFamily="34" charset="-122"/>
                <a:cs typeface="Nobile" pitchFamily="34" charset="-120"/>
              </a:rPr>
              <a:t>SVM modeli genel ayrıştırma gücünde üstünlük sağlamıştır.</a:t>
            </a:r>
            <a:endParaRPr lang="en-US" sz="1600" dirty="0">
              <a:latin typeface="Calibri (Body)"/>
            </a:endParaRPr>
          </a:p>
        </p:txBody>
      </p:sp>
      <p:pic>
        <p:nvPicPr>
          <p:cNvPr id="13" name="Picture 12" descr="A graph of a curve&#10;&#10;Description automatically generated">
            <a:extLst>
              <a:ext uri="{FF2B5EF4-FFF2-40B4-BE49-F238E27FC236}">
                <a16:creationId xmlns:a16="http://schemas.microsoft.com/office/drawing/2014/main" id="{A89641AA-FE71-0D1D-7911-E683F9A00CDF}"/>
              </a:ext>
            </a:extLst>
          </p:cNvPr>
          <p:cNvPicPr>
            <a:picLocks noChangeAspect="1"/>
          </p:cNvPicPr>
          <p:nvPr/>
        </p:nvPicPr>
        <p:blipFill>
          <a:blip r:embed="rId6"/>
          <a:stretch>
            <a:fillRect/>
          </a:stretch>
        </p:blipFill>
        <p:spPr>
          <a:xfrm>
            <a:off x="176788" y="1310932"/>
            <a:ext cx="5783566" cy="47421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593056"/>
            <a:ext cx="5887522"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alibri (Body)"/>
                <a:ea typeface="Alexandria" pitchFamily="34" charset="-122"/>
                <a:cs typeface="Alexandria" pitchFamily="34" charset="-120"/>
              </a:rPr>
              <a:t>Sonuçlar ve Tartışma</a:t>
            </a:r>
            <a:endParaRPr lang="en-US" sz="4450" dirty="0">
              <a:latin typeface="Calibri (Body)"/>
            </a:endParaRPr>
          </a:p>
        </p:txBody>
      </p:sp>
      <p:pic>
        <p:nvPicPr>
          <p:cNvPr id="3" name="Image 0" descr="preencoded.png"/>
          <p:cNvPicPr>
            <a:picLocks noChangeAspect="1"/>
          </p:cNvPicPr>
          <p:nvPr/>
        </p:nvPicPr>
        <p:blipFill>
          <a:blip r:embed="rId3"/>
          <a:stretch>
            <a:fillRect/>
          </a:stretch>
        </p:blipFill>
        <p:spPr>
          <a:xfrm>
            <a:off x="2978348" y="2755463"/>
            <a:ext cx="2152055" cy="807958"/>
          </a:xfrm>
          <a:prstGeom prst="rect">
            <a:avLst/>
          </a:prstGeom>
        </p:spPr>
      </p:pic>
      <p:sp>
        <p:nvSpPr>
          <p:cNvPr id="4" name="Text 1"/>
          <p:cNvSpPr/>
          <p:nvPr/>
        </p:nvSpPr>
        <p:spPr>
          <a:xfrm>
            <a:off x="4001214" y="3019782"/>
            <a:ext cx="106323"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alibri (Body)"/>
                <a:ea typeface="Alexandria" pitchFamily="34" charset="-122"/>
                <a:cs typeface="Alexandria" pitchFamily="34" charset="-120"/>
              </a:rPr>
              <a:t>1</a:t>
            </a:r>
            <a:endParaRPr lang="en-US" sz="2200" dirty="0">
              <a:latin typeface="Calibri (Body)"/>
            </a:endParaRPr>
          </a:p>
        </p:txBody>
      </p:sp>
      <p:sp>
        <p:nvSpPr>
          <p:cNvPr id="5" name="Text 2"/>
          <p:cNvSpPr/>
          <p:nvPr/>
        </p:nvSpPr>
        <p:spPr>
          <a:xfrm>
            <a:off x="5357217" y="2982277"/>
            <a:ext cx="3427690"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Dokusal Özellik Çıkarma</a:t>
            </a:r>
            <a:endParaRPr lang="en-US" sz="2200" dirty="0">
              <a:latin typeface="Calibri (Body)"/>
            </a:endParaRPr>
          </a:p>
        </p:txBody>
      </p:sp>
      <p:sp>
        <p:nvSpPr>
          <p:cNvPr id="6" name="Shape 3"/>
          <p:cNvSpPr/>
          <p:nvPr/>
        </p:nvSpPr>
        <p:spPr>
          <a:xfrm>
            <a:off x="5187077" y="3576518"/>
            <a:ext cx="8592860" cy="15240"/>
          </a:xfrm>
          <a:prstGeom prst="roundRect">
            <a:avLst>
              <a:gd name="adj" fmla="val 625116"/>
            </a:avLst>
          </a:prstGeom>
          <a:solidFill>
            <a:srgbClr val="B8C3DF"/>
          </a:solidFill>
          <a:ln/>
        </p:spPr>
        <p:txBody>
          <a:bodyPr/>
          <a:lstStyle/>
          <a:p>
            <a:endParaRPr lang="tr-TR">
              <a:latin typeface="Calibri (Body)"/>
            </a:endParaRPr>
          </a:p>
        </p:txBody>
      </p:sp>
      <p:pic>
        <p:nvPicPr>
          <p:cNvPr id="7" name="Image 1" descr="preencoded.png"/>
          <p:cNvPicPr>
            <a:picLocks noChangeAspect="1"/>
          </p:cNvPicPr>
          <p:nvPr/>
        </p:nvPicPr>
        <p:blipFill>
          <a:blip r:embed="rId4"/>
          <a:stretch>
            <a:fillRect/>
          </a:stretch>
        </p:blipFill>
        <p:spPr>
          <a:xfrm>
            <a:off x="1902381" y="3620095"/>
            <a:ext cx="4304109" cy="807958"/>
          </a:xfrm>
          <a:prstGeom prst="rect">
            <a:avLst/>
          </a:prstGeom>
        </p:spPr>
      </p:pic>
      <p:sp>
        <p:nvSpPr>
          <p:cNvPr id="8" name="Text 4"/>
          <p:cNvSpPr/>
          <p:nvPr/>
        </p:nvSpPr>
        <p:spPr>
          <a:xfrm>
            <a:off x="3971449" y="3797260"/>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alibri (Body)"/>
                <a:ea typeface="Alexandria" pitchFamily="34" charset="-122"/>
                <a:cs typeface="Alexandria" pitchFamily="34" charset="-120"/>
              </a:rPr>
              <a:t>2</a:t>
            </a:r>
            <a:endParaRPr lang="en-US" sz="2200" dirty="0">
              <a:latin typeface="Calibri (Body)"/>
            </a:endParaRPr>
          </a:p>
        </p:txBody>
      </p:sp>
      <p:sp>
        <p:nvSpPr>
          <p:cNvPr id="9" name="Text 5"/>
          <p:cNvSpPr/>
          <p:nvPr/>
        </p:nvSpPr>
        <p:spPr>
          <a:xfrm>
            <a:off x="6433304" y="3846909"/>
            <a:ext cx="2134672"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Sınıflandırıcılar</a:t>
            </a:r>
            <a:endParaRPr lang="en-US" sz="2200" dirty="0">
              <a:latin typeface="Calibri (Body)"/>
            </a:endParaRPr>
          </a:p>
        </p:txBody>
      </p:sp>
      <p:sp>
        <p:nvSpPr>
          <p:cNvPr id="10" name="Shape 6"/>
          <p:cNvSpPr/>
          <p:nvPr/>
        </p:nvSpPr>
        <p:spPr>
          <a:xfrm>
            <a:off x="6263164" y="4441150"/>
            <a:ext cx="7516773" cy="15240"/>
          </a:xfrm>
          <a:prstGeom prst="roundRect">
            <a:avLst>
              <a:gd name="adj" fmla="val 625116"/>
            </a:avLst>
          </a:prstGeom>
          <a:solidFill>
            <a:srgbClr val="B8C3DF"/>
          </a:solidFill>
          <a:ln/>
        </p:spPr>
        <p:txBody>
          <a:bodyPr/>
          <a:lstStyle/>
          <a:p>
            <a:endParaRPr lang="tr-TR">
              <a:latin typeface="Calibri (Body)"/>
            </a:endParaRPr>
          </a:p>
        </p:txBody>
      </p:sp>
      <p:pic>
        <p:nvPicPr>
          <p:cNvPr id="11" name="Image 2" descr="preencoded.png"/>
          <p:cNvPicPr>
            <a:picLocks noChangeAspect="1"/>
          </p:cNvPicPr>
          <p:nvPr/>
        </p:nvPicPr>
        <p:blipFill>
          <a:blip r:embed="rId5"/>
          <a:stretch>
            <a:fillRect/>
          </a:stretch>
        </p:blipFill>
        <p:spPr>
          <a:xfrm>
            <a:off x="826294" y="4484727"/>
            <a:ext cx="6456164" cy="807958"/>
          </a:xfrm>
          <a:prstGeom prst="rect">
            <a:avLst/>
          </a:prstGeom>
        </p:spPr>
      </p:pic>
      <p:sp>
        <p:nvSpPr>
          <p:cNvPr id="12" name="Text 7"/>
          <p:cNvSpPr/>
          <p:nvPr/>
        </p:nvSpPr>
        <p:spPr>
          <a:xfrm>
            <a:off x="3970853" y="4661892"/>
            <a:ext cx="166926"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Calibri (Body)"/>
                <a:ea typeface="Alexandria" pitchFamily="34" charset="-122"/>
                <a:cs typeface="Alexandria" pitchFamily="34" charset="-120"/>
              </a:rPr>
              <a:t>3</a:t>
            </a:r>
            <a:endParaRPr lang="en-US" sz="2200" dirty="0">
              <a:latin typeface="Calibri (Body)"/>
            </a:endParaRPr>
          </a:p>
        </p:txBody>
      </p:sp>
      <p:sp>
        <p:nvSpPr>
          <p:cNvPr id="13" name="Text 8"/>
          <p:cNvSpPr/>
          <p:nvPr/>
        </p:nvSpPr>
        <p:spPr>
          <a:xfrm>
            <a:off x="7509272" y="4711541"/>
            <a:ext cx="2147411"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MNIST Veri Seti</a:t>
            </a:r>
            <a:endParaRPr lang="en-US" sz="2200" dirty="0">
              <a:latin typeface="Calibri (Body)"/>
            </a:endParaRPr>
          </a:p>
        </p:txBody>
      </p:sp>
      <p:sp>
        <p:nvSpPr>
          <p:cNvPr id="14" name="Text 9"/>
          <p:cNvSpPr/>
          <p:nvPr/>
        </p:nvSpPr>
        <p:spPr>
          <a:xfrm>
            <a:off x="793790" y="5547836"/>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Calibri (Body)"/>
                <a:ea typeface="Nobile" pitchFamily="34" charset="-122"/>
                <a:cs typeface="Nobile" pitchFamily="34" charset="-120"/>
              </a:rPr>
              <a:t>Bu çalışmada, dokusal özellik çıkarma yöntemleri ve geleneksel sınıflandırıcılar kullanılarak MNIST veri setinde el yazısı rakam tanıma gerçekleştirilmiştir. Gelişmiş derin öğrenme yöntemlerine kıyasla doğruluk oranı daha düşük olsa da, dokusal özelliklerin sınıflandırma performansına katkısı başarılı bir şekilde analiz edilmiştir.</a:t>
            </a:r>
            <a:endParaRPr lang="en-US" sz="1750" dirty="0">
              <a:latin typeface="Calibri (Bod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ea typeface="Alexandria" pitchFamily="34" charset="-122"/>
                <a:cs typeface="Alexandria" pitchFamily="34" charset="-120"/>
              </a:rPr>
              <a:t>Teşekkürler</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ea typeface="Nobile" pitchFamily="34" charset="-122"/>
                <a:cs typeface="Nobile" pitchFamily="34" charset="-120"/>
              </a:rPr>
              <a:t>Bu sunumu dinlediğiniz için teşekkür ederim. Umarım faydalı bulmuşsunuzdur. Herhangi bir sorunuz varsa lütfen çekinmeden sorun.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366242"/>
            <a:ext cx="9412962" cy="708779"/>
          </a:xfrm>
          <a:prstGeom prst="rect">
            <a:avLst/>
          </a:prstGeom>
          <a:noFill/>
          <a:ln/>
        </p:spPr>
        <p:txBody>
          <a:bodyPr wrap="non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El Yazısı Rakam Tanıma Problemi</a:t>
            </a:r>
            <a:endParaRPr lang="en-US" sz="4000" dirty="0">
              <a:latin typeface="Calibri (Body)"/>
            </a:endParaRPr>
          </a:p>
        </p:txBody>
      </p:sp>
      <p:sp>
        <p:nvSpPr>
          <p:cNvPr id="3" name="Text 1"/>
          <p:cNvSpPr/>
          <p:nvPr/>
        </p:nvSpPr>
        <p:spPr>
          <a:xfrm>
            <a:off x="793790" y="23747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alibri (Body)"/>
                <a:ea typeface="Alexandria" pitchFamily="34" charset="-122"/>
                <a:cs typeface="Alexandria" pitchFamily="34" charset="-120"/>
              </a:rPr>
              <a:t>Giriş</a:t>
            </a:r>
            <a:endParaRPr lang="en-US" sz="2200" dirty="0">
              <a:latin typeface="Calibri (Body)"/>
            </a:endParaRPr>
          </a:p>
        </p:txBody>
      </p:sp>
      <p:sp>
        <p:nvSpPr>
          <p:cNvPr id="4" name="Text 2"/>
          <p:cNvSpPr/>
          <p:nvPr/>
        </p:nvSpPr>
        <p:spPr>
          <a:xfrm>
            <a:off x="793790" y="2955877"/>
            <a:ext cx="6244709" cy="725805"/>
          </a:xfrm>
          <a:prstGeom prst="rect">
            <a:avLst/>
          </a:prstGeom>
          <a:noFill/>
          <a:ln/>
        </p:spPr>
        <p:txBody>
          <a:bodyPr wrap="square" lIns="0" tIns="0" rIns="0" bIns="0" rtlCol="0" anchor="t"/>
          <a:lstStyle/>
          <a:p>
            <a:r>
              <a:rPr lang="tr-TR" sz="2600" dirty="0">
                <a:latin typeface="Calibri (Body)"/>
              </a:rPr>
              <a:t>Görsel verilerden anlamlı bilgi çıkarma, örüntü tanıma ve bilgisayar görme alanlarının temel hedeflerindendir.</a:t>
            </a:r>
            <a:endParaRPr lang="en-US" sz="2600" dirty="0">
              <a:latin typeface="Calibri (Body)"/>
            </a:endParaRPr>
          </a:p>
          <a:p>
            <a:r>
              <a:rPr lang="tr-TR" sz="2600" dirty="0">
                <a:latin typeface="Calibri (Body)"/>
              </a:rPr>
              <a:t> El yazısı karakter tanıma (Optical Character Recognition - OCR), görüntü tabanlı bilgilerin metin formuna dönüştürülmesinde kullanılan köklü ve yaygın bir yaklaşımdır. Bu çalışmada, OCR yöntemleri el yazısı rakam tanıma problemi özelinde ele alınmıştır.</a:t>
            </a:r>
          </a:p>
        </p:txBody>
      </p:sp>
      <p:sp>
        <p:nvSpPr>
          <p:cNvPr id="6" name="Text 4"/>
          <p:cNvSpPr/>
          <p:nvPr/>
        </p:nvSpPr>
        <p:spPr>
          <a:xfrm>
            <a:off x="7599521" y="23747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alibri (Body)"/>
                <a:ea typeface="Alexandria" pitchFamily="34" charset="-122"/>
                <a:cs typeface="Alexandria" pitchFamily="34" charset="-120"/>
              </a:rPr>
              <a:t>Zorluklar</a:t>
            </a:r>
            <a:endParaRPr lang="en-US" sz="2200" dirty="0">
              <a:latin typeface="Calibri (Body)"/>
            </a:endParaRPr>
          </a:p>
        </p:txBody>
      </p:sp>
      <p:sp>
        <p:nvSpPr>
          <p:cNvPr id="7" name="Text 5"/>
          <p:cNvSpPr/>
          <p:nvPr/>
        </p:nvSpPr>
        <p:spPr>
          <a:xfrm>
            <a:off x="7599521" y="2955877"/>
            <a:ext cx="6244709" cy="1088708"/>
          </a:xfrm>
          <a:prstGeom prst="rect">
            <a:avLst/>
          </a:prstGeom>
          <a:noFill/>
          <a:ln/>
        </p:spPr>
        <p:txBody>
          <a:bodyPr wrap="square" lIns="0" tIns="0" rIns="0" bIns="0" rtlCol="0" anchor="t"/>
          <a:lstStyle/>
          <a:p>
            <a:r>
              <a:rPr lang="tr-TR" sz="2600" dirty="0">
                <a:latin typeface="Calibri (Body)"/>
              </a:rPr>
              <a:t>El yazısı karakter tanıma probleminin zorlukları şunlardır:</a:t>
            </a:r>
            <a:endParaRPr lang="en-US" sz="2600" dirty="0">
              <a:latin typeface="Calibri (Body)"/>
            </a:endParaRPr>
          </a:p>
          <a:p>
            <a:pPr marL="285750" indent="-285750">
              <a:buFont typeface="Arial" panose="020B0604020202020204" pitchFamily="34" charset="0"/>
              <a:buChar char="•"/>
            </a:pPr>
            <a:r>
              <a:rPr lang="tr-TR" sz="2600" b="1" dirty="0">
                <a:latin typeface="Calibri (Body)"/>
              </a:rPr>
              <a:t>Yazım Stili Çeşitliliği:</a:t>
            </a:r>
            <a:r>
              <a:rPr lang="tr-TR" sz="2600" dirty="0">
                <a:latin typeface="Calibri (Body)"/>
              </a:rPr>
              <a:t> Her bireyin yazım tarzı farklıdır.</a:t>
            </a:r>
            <a:endParaRPr lang="en-US" sz="2600" dirty="0">
              <a:latin typeface="Calibri (Body)"/>
            </a:endParaRPr>
          </a:p>
          <a:p>
            <a:pPr marL="285750" indent="-285750">
              <a:buFont typeface="Arial" panose="020B0604020202020204" pitchFamily="34" charset="0"/>
              <a:buChar char="•"/>
            </a:pPr>
            <a:r>
              <a:rPr lang="tr-TR" sz="2600" b="1" dirty="0">
                <a:latin typeface="Calibri (Body)"/>
              </a:rPr>
              <a:t>Gürültü ve Bozulmalar:</a:t>
            </a:r>
            <a:r>
              <a:rPr lang="tr-TR" sz="2600" dirty="0">
                <a:latin typeface="Calibri (Body)"/>
              </a:rPr>
              <a:t> Görüntüler bulanık olabilir veya düşük çözünürlükte olabilir.</a:t>
            </a:r>
          </a:p>
          <a:p>
            <a:pPr marL="285750" indent="-285750">
              <a:buFont typeface="Arial" panose="020B0604020202020204" pitchFamily="34" charset="0"/>
              <a:buChar char="•"/>
            </a:pPr>
            <a:r>
              <a:rPr lang="tr-TR" sz="2600" b="1" dirty="0">
                <a:latin typeface="Calibri (Body)"/>
              </a:rPr>
              <a:t>Sınıflar Arası Benzerlik:</a:t>
            </a:r>
            <a:r>
              <a:rPr lang="tr-TR" sz="2600" dirty="0">
                <a:latin typeface="Calibri (Body)"/>
              </a:rPr>
              <a:t> "2" ve "3" gibi rakamlar arasında ayrım yapmak zordur.</a:t>
            </a:r>
          </a:p>
          <a:p>
            <a:pPr marL="285750" indent="-285750">
              <a:buFont typeface="Arial" panose="020B0604020202020204" pitchFamily="34" charset="0"/>
              <a:buChar char="•"/>
            </a:pPr>
            <a:r>
              <a:rPr lang="tr-TR" sz="2600" b="1" dirty="0">
                <a:latin typeface="Calibri (Body)"/>
              </a:rPr>
              <a:t>Aydınlatma ve Kalem Kalınlığı Değişkenliği:</a:t>
            </a:r>
            <a:r>
              <a:rPr lang="tr-TR" sz="2600" dirty="0">
                <a:latin typeface="Calibri (Body)"/>
              </a:rPr>
              <a:t> Dokusal çeşitliliği artırır ve sınıflandırmayı zorlaştırır.</a:t>
            </a:r>
          </a:p>
          <a:p>
            <a:endParaRPr lang="en-US" sz="2600" dirty="0">
              <a:latin typeface="Calibri (Body)"/>
            </a:endParaRPr>
          </a:p>
          <a:p>
            <a:endParaRPr lang="en-US" sz="2600" dirty="0">
              <a:latin typeface="Calibri (Body)"/>
            </a:endParaRPr>
          </a:p>
          <a:p>
            <a:endParaRPr lang="tr-TR" sz="2600" dirty="0">
              <a:latin typeface="Calibri (Bod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618920"/>
            <a:ext cx="7429738" cy="708779"/>
          </a:xfrm>
          <a:prstGeom prst="rect">
            <a:avLst/>
          </a:prstGeom>
          <a:noFill/>
          <a:ln/>
        </p:spPr>
        <p:txBody>
          <a:bodyPr wrap="none" lIns="0" tIns="0" rIns="0" bIns="0" rtlCol="0" anchor="t"/>
          <a:lstStyle/>
          <a:p>
            <a:pPr marL="0" indent="0">
              <a:lnSpc>
                <a:spcPts val="5550"/>
              </a:lnSpc>
              <a:buNone/>
            </a:pPr>
            <a:r>
              <a:rPr lang="en-US" sz="4000" dirty="0" err="1">
                <a:solidFill>
                  <a:srgbClr val="1B1B27"/>
                </a:solidFill>
                <a:latin typeface="Calibri (Body)"/>
                <a:ea typeface="Alexandria" pitchFamily="34" charset="-122"/>
                <a:cs typeface="Alexandria" pitchFamily="34" charset="-120"/>
              </a:rPr>
              <a:t>Kullanılan</a:t>
            </a:r>
            <a:r>
              <a:rPr lang="en-US" sz="4000" dirty="0">
                <a:solidFill>
                  <a:srgbClr val="1B1B27"/>
                </a:solidFill>
                <a:latin typeface="Calibri (Body)"/>
                <a:ea typeface="Alexandria" pitchFamily="34" charset="-122"/>
                <a:cs typeface="Alexandria" pitchFamily="34" charset="-120"/>
              </a:rPr>
              <a:t> Veri Seti: MNIST </a:t>
            </a:r>
            <a:endParaRPr lang="en-US" sz="4000" dirty="0">
              <a:latin typeface="Calibri (Body)"/>
            </a:endParaRPr>
          </a:p>
        </p:txBody>
      </p:sp>
      <p:sp>
        <p:nvSpPr>
          <p:cNvPr id="3" name="Text 1"/>
          <p:cNvSpPr/>
          <p:nvPr/>
        </p:nvSpPr>
        <p:spPr>
          <a:xfrm>
            <a:off x="793790" y="3893560"/>
            <a:ext cx="2835235" cy="354330"/>
          </a:xfrm>
          <a:prstGeom prst="rect">
            <a:avLst/>
          </a:prstGeom>
          <a:noFill/>
          <a:ln/>
        </p:spPr>
        <p:txBody>
          <a:bodyPr wrap="none" lIns="0" tIns="0" rIns="0" bIns="0" rtlCol="0" anchor="t"/>
          <a:lstStyle/>
          <a:p>
            <a:pPr marL="0" indent="0">
              <a:lnSpc>
                <a:spcPts val="2750"/>
              </a:lnSpc>
              <a:buNone/>
            </a:pPr>
            <a:r>
              <a:rPr lang="en-US" sz="2600" dirty="0">
                <a:solidFill>
                  <a:srgbClr val="1B1B27"/>
                </a:solidFill>
                <a:latin typeface="Calibri (Body)"/>
                <a:ea typeface="Alexandria" pitchFamily="34" charset="-122"/>
                <a:cs typeface="Alexandria" pitchFamily="34" charset="-120"/>
              </a:rPr>
              <a:t>Sınıflar</a:t>
            </a:r>
            <a:endParaRPr lang="en-US" sz="2600" dirty="0">
              <a:latin typeface="Calibri (Body)"/>
            </a:endParaRPr>
          </a:p>
        </p:txBody>
      </p:sp>
      <p:sp>
        <p:nvSpPr>
          <p:cNvPr id="4" name="Text 2"/>
          <p:cNvSpPr/>
          <p:nvPr/>
        </p:nvSpPr>
        <p:spPr>
          <a:xfrm>
            <a:off x="793790" y="4474704"/>
            <a:ext cx="2845594"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0-9 arasında toplam 10 sınıf.</a:t>
            </a:r>
            <a:endParaRPr lang="en-US" sz="2600" dirty="0">
              <a:latin typeface="Calibri (Body)"/>
            </a:endParaRPr>
          </a:p>
        </p:txBody>
      </p:sp>
      <p:sp>
        <p:nvSpPr>
          <p:cNvPr id="5" name="Text 3"/>
          <p:cNvSpPr/>
          <p:nvPr/>
        </p:nvSpPr>
        <p:spPr>
          <a:xfrm>
            <a:off x="4200406" y="3893560"/>
            <a:ext cx="2835235" cy="354330"/>
          </a:xfrm>
          <a:prstGeom prst="rect">
            <a:avLst/>
          </a:prstGeom>
          <a:noFill/>
          <a:ln/>
        </p:spPr>
        <p:txBody>
          <a:bodyPr wrap="none" lIns="0" tIns="0" rIns="0" bIns="0" rtlCol="0" anchor="t"/>
          <a:lstStyle/>
          <a:p>
            <a:pPr marL="0" indent="0">
              <a:lnSpc>
                <a:spcPts val="2750"/>
              </a:lnSpc>
              <a:buNone/>
            </a:pPr>
            <a:r>
              <a:rPr lang="en-US" sz="2600" dirty="0">
                <a:solidFill>
                  <a:srgbClr val="1B1B27"/>
                </a:solidFill>
                <a:latin typeface="Calibri (Body)"/>
                <a:ea typeface="Alexandria" pitchFamily="34" charset="-122"/>
                <a:cs typeface="Alexandria" pitchFamily="34" charset="-120"/>
              </a:rPr>
              <a:t>Görüntü Boyutu</a:t>
            </a:r>
            <a:endParaRPr lang="en-US" sz="2600" dirty="0">
              <a:latin typeface="Calibri (Body)"/>
            </a:endParaRPr>
          </a:p>
        </p:txBody>
      </p:sp>
      <p:sp>
        <p:nvSpPr>
          <p:cNvPr id="6" name="Text 4"/>
          <p:cNvSpPr/>
          <p:nvPr/>
        </p:nvSpPr>
        <p:spPr>
          <a:xfrm>
            <a:off x="4200406" y="4474704"/>
            <a:ext cx="2845594" cy="362903"/>
          </a:xfrm>
          <a:prstGeom prst="rect">
            <a:avLst/>
          </a:prstGeom>
          <a:noFill/>
          <a:ln/>
        </p:spPr>
        <p:txBody>
          <a:bodyPr wrap="non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28x28 piksel.</a:t>
            </a:r>
            <a:endParaRPr lang="en-US" sz="2600" dirty="0">
              <a:latin typeface="Calibri (Body)"/>
            </a:endParaRPr>
          </a:p>
        </p:txBody>
      </p:sp>
      <p:sp>
        <p:nvSpPr>
          <p:cNvPr id="7" name="Text 5"/>
          <p:cNvSpPr/>
          <p:nvPr/>
        </p:nvSpPr>
        <p:spPr>
          <a:xfrm>
            <a:off x="7607022" y="3893560"/>
            <a:ext cx="2835235" cy="354330"/>
          </a:xfrm>
          <a:prstGeom prst="rect">
            <a:avLst/>
          </a:prstGeom>
          <a:noFill/>
          <a:ln/>
        </p:spPr>
        <p:txBody>
          <a:bodyPr wrap="none" lIns="0" tIns="0" rIns="0" bIns="0" rtlCol="0" anchor="t"/>
          <a:lstStyle/>
          <a:p>
            <a:pPr marL="0" indent="0">
              <a:lnSpc>
                <a:spcPts val="2750"/>
              </a:lnSpc>
              <a:buNone/>
            </a:pPr>
            <a:r>
              <a:rPr lang="en-US" sz="2600" dirty="0">
                <a:solidFill>
                  <a:srgbClr val="1B1B27"/>
                </a:solidFill>
                <a:latin typeface="Calibri (Body)"/>
                <a:ea typeface="Alexandria" pitchFamily="34" charset="-122"/>
                <a:cs typeface="Alexandria" pitchFamily="34" charset="-120"/>
              </a:rPr>
              <a:t>Eğitim Verisi</a:t>
            </a:r>
            <a:endParaRPr lang="en-US" sz="2600" dirty="0">
              <a:latin typeface="Calibri (Body)"/>
            </a:endParaRPr>
          </a:p>
        </p:txBody>
      </p:sp>
      <p:sp>
        <p:nvSpPr>
          <p:cNvPr id="8" name="Text 6"/>
          <p:cNvSpPr/>
          <p:nvPr/>
        </p:nvSpPr>
        <p:spPr>
          <a:xfrm>
            <a:off x="7607022" y="4474704"/>
            <a:ext cx="2845594" cy="362903"/>
          </a:xfrm>
          <a:prstGeom prst="rect">
            <a:avLst/>
          </a:prstGeom>
          <a:noFill/>
          <a:ln/>
        </p:spPr>
        <p:txBody>
          <a:bodyPr wrap="non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60.000 örnek.</a:t>
            </a:r>
            <a:endParaRPr lang="en-US" sz="2600" dirty="0">
              <a:latin typeface="Calibri (Body)"/>
            </a:endParaRPr>
          </a:p>
        </p:txBody>
      </p:sp>
      <p:sp>
        <p:nvSpPr>
          <p:cNvPr id="9" name="Text 7"/>
          <p:cNvSpPr/>
          <p:nvPr/>
        </p:nvSpPr>
        <p:spPr>
          <a:xfrm>
            <a:off x="11013638" y="3893560"/>
            <a:ext cx="2835235" cy="354330"/>
          </a:xfrm>
          <a:prstGeom prst="rect">
            <a:avLst/>
          </a:prstGeom>
          <a:noFill/>
          <a:ln/>
        </p:spPr>
        <p:txBody>
          <a:bodyPr wrap="none" lIns="0" tIns="0" rIns="0" bIns="0" rtlCol="0" anchor="t"/>
          <a:lstStyle/>
          <a:p>
            <a:pPr marL="0" indent="0">
              <a:lnSpc>
                <a:spcPts val="2750"/>
              </a:lnSpc>
              <a:buNone/>
            </a:pPr>
            <a:r>
              <a:rPr lang="en-US" sz="2600" dirty="0">
                <a:solidFill>
                  <a:srgbClr val="1B1B27"/>
                </a:solidFill>
                <a:latin typeface="Calibri (Body)"/>
                <a:ea typeface="Alexandria" pitchFamily="34" charset="-122"/>
                <a:cs typeface="Alexandria" pitchFamily="34" charset="-120"/>
              </a:rPr>
              <a:t>Test Verisi</a:t>
            </a:r>
            <a:endParaRPr lang="en-US" sz="2600" dirty="0">
              <a:latin typeface="Calibri (Body)"/>
            </a:endParaRPr>
          </a:p>
        </p:txBody>
      </p:sp>
      <p:sp>
        <p:nvSpPr>
          <p:cNvPr id="10" name="Text 8"/>
          <p:cNvSpPr/>
          <p:nvPr/>
        </p:nvSpPr>
        <p:spPr>
          <a:xfrm>
            <a:off x="11013638" y="4474704"/>
            <a:ext cx="2845594" cy="362903"/>
          </a:xfrm>
          <a:prstGeom prst="rect">
            <a:avLst/>
          </a:prstGeom>
          <a:noFill/>
          <a:ln/>
        </p:spPr>
        <p:txBody>
          <a:bodyPr wrap="non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10.000 örnek.</a:t>
            </a:r>
            <a:endParaRPr lang="en-US" sz="2600" dirty="0">
              <a:latin typeface="Calibri (Body)"/>
            </a:endParaRPr>
          </a:p>
        </p:txBody>
      </p:sp>
      <p:sp>
        <p:nvSpPr>
          <p:cNvPr id="11" name="Text 9"/>
          <p:cNvSpPr/>
          <p:nvPr/>
        </p:nvSpPr>
        <p:spPr>
          <a:xfrm>
            <a:off x="793790" y="5659733"/>
            <a:ext cx="13042821" cy="362903"/>
          </a:xfrm>
          <a:prstGeom prst="rect">
            <a:avLst/>
          </a:prstGeom>
          <a:noFill/>
          <a:ln/>
        </p:spPr>
        <p:txBody>
          <a:bodyPr wrap="non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Veri CSV formatında temin edilmiştir. Piksel verileri 0-255 arasında gri tonlama değerlerindedir.</a:t>
            </a:r>
            <a:endParaRPr lang="en-US" sz="2600" dirty="0">
              <a:latin typeface="Calibri (Body)"/>
            </a:endParaRPr>
          </a:p>
        </p:txBody>
      </p:sp>
      <p:sp>
        <p:nvSpPr>
          <p:cNvPr id="13" name="TextBox 12">
            <a:extLst>
              <a:ext uri="{FF2B5EF4-FFF2-40B4-BE49-F238E27FC236}">
                <a16:creationId xmlns:a16="http://schemas.microsoft.com/office/drawing/2014/main" id="{3C06B9D4-1DB0-040B-784B-AFC5D6AAF3BB}"/>
              </a:ext>
            </a:extLst>
          </p:cNvPr>
          <p:cNvSpPr txBox="1"/>
          <p:nvPr/>
        </p:nvSpPr>
        <p:spPr>
          <a:xfrm>
            <a:off x="793789" y="3121104"/>
            <a:ext cx="9963253" cy="492443"/>
          </a:xfrm>
          <a:prstGeom prst="rect">
            <a:avLst/>
          </a:prstGeom>
          <a:noFill/>
        </p:spPr>
        <p:txBody>
          <a:bodyPr wrap="square">
            <a:spAutoFit/>
          </a:bodyPr>
          <a:lstStyle/>
          <a:p>
            <a:r>
              <a:rPr lang="tr-TR" sz="2600" dirty="0">
                <a:latin typeface="Calibri (Body)"/>
              </a:rPr>
              <a:t>MNIST veri seti, el yazısı rakam tanıma için standart bir benchmarktır: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54697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alibri (Body)"/>
                <a:ea typeface="Alexandria" pitchFamily="34" charset="-122"/>
                <a:cs typeface="Alexandria" pitchFamily="34" charset="-120"/>
              </a:rPr>
              <a:t>Deneysel Kurulum</a:t>
            </a:r>
            <a:endParaRPr lang="en-US" sz="4450" dirty="0">
              <a:latin typeface="Calibri (Body)"/>
            </a:endParaRPr>
          </a:p>
        </p:txBody>
      </p:sp>
      <p:sp>
        <p:nvSpPr>
          <p:cNvPr id="4" name="Shape 1"/>
          <p:cNvSpPr/>
          <p:nvPr/>
        </p:nvSpPr>
        <p:spPr>
          <a:xfrm>
            <a:off x="1118711" y="1595913"/>
            <a:ext cx="30480" cy="5100280"/>
          </a:xfrm>
          <a:prstGeom prst="roundRect">
            <a:avLst>
              <a:gd name="adj" fmla="val 312558"/>
            </a:avLst>
          </a:prstGeom>
          <a:solidFill>
            <a:srgbClr val="B8C3DF"/>
          </a:solidFill>
          <a:ln/>
        </p:spPr>
        <p:txBody>
          <a:bodyPr/>
          <a:lstStyle/>
          <a:p>
            <a:endParaRPr lang="tr-TR">
              <a:latin typeface="Calibri (Body)"/>
            </a:endParaRPr>
          </a:p>
        </p:txBody>
      </p:sp>
      <p:sp>
        <p:nvSpPr>
          <p:cNvPr id="5" name="Shape 2"/>
          <p:cNvSpPr/>
          <p:nvPr/>
        </p:nvSpPr>
        <p:spPr>
          <a:xfrm>
            <a:off x="1358622" y="2090975"/>
            <a:ext cx="793790" cy="30480"/>
          </a:xfrm>
          <a:prstGeom prst="roundRect">
            <a:avLst>
              <a:gd name="adj" fmla="val 312558"/>
            </a:avLst>
          </a:prstGeom>
          <a:solidFill>
            <a:srgbClr val="B8C3DF"/>
          </a:solidFill>
          <a:ln/>
        </p:spPr>
        <p:txBody>
          <a:bodyPr/>
          <a:lstStyle/>
          <a:p>
            <a:endParaRPr lang="tr-TR">
              <a:latin typeface="Calibri (Body)"/>
            </a:endParaRPr>
          </a:p>
        </p:txBody>
      </p:sp>
      <p:sp>
        <p:nvSpPr>
          <p:cNvPr id="6" name="Shape 3"/>
          <p:cNvSpPr/>
          <p:nvPr/>
        </p:nvSpPr>
        <p:spPr>
          <a:xfrm>
            <a:off x="878800" y="1851064"/>
            <a:ext cx="510302" cy="510302"/>
          </a:xfrm>
          <a:prstGeom prst="roundRect">
            <a:avLst>
              <a:gd name="adj" fmla="val 18669"/>
            </a:avLst>
          </a:prstGeom>
          <a:solidFill>
            <a:srgbClr val="D2DDF9"/>
          </a:solidFill>
          <a:ln w="7620">
            <a:solidFill>
              <a:srgbClr val="B8C3DF"/>
            </a:solidFill>
            <a:prstDash val="solid"/>
          </a:ln>
        </p:spPr>
        <p:txBody>
          <a:bodyPr/>
          <a:lstStyle/>
          <a:p>
            <a:endParaRPr lang="tr-TR">
              <a:latin typeface="Calibri (Body)"/>
            </a:endParaRPr>
          </a:p>
        </p:txBody>
      </p:sp>
      <p:sp>
        <p:nvSpPr>
          <p:cNvPr id="7" name="Text 4"/>
          <p:cNvSpPr/>
          <p:nvPr/>
        </p:nvSpPr>
        <p:spPr>
          <a:xfrm>
            <a:off x="1070134" y="1936074"/>
            <a:ext cx="12763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alibri (Body)"/>
                <a:ea typeface="Alexandria" pitchFamily="34" charset="-122"/>
                <a:cs typeface="Alexandria" pitchFamily="34" charset="-120"/>
              </a:rPr>
              <a:t>1</a:t>
            </a:r>
            <a:endParaRPr lang="en-US" sz="2650" dirty="0">
              <a:latin typeface="Calibri (Body)"/>
            </a:endParaRPr>
          </a:p>
        </p:txBody>
      </p:sp>
      <p:sp>
        <p:nvSpPr>
          <p:cNvPr id="8" name="Text 5"/>
          <p:cNvSpPr/>
          <p:nvPr/>
        </p:nvSpPr>
        <p:spPr>
          <a:xfrm>
            <a:off x="2381488" y="1822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Eğitim Verisi Ayrımı</a:t>
            </a:r>
            <a:endParaRPr lang="en-US" sz="2200" dirty="0">
              <a:latin typeface="Calibri (Body)"/>
            </a:endParaRPr>
          </a:p>
        </p:txBody>
      </p:sp>
      <p:sp>
        <p:nvSpPr>
          <p:cNvPr id="9" name="Text 6"/>
          <p:cNvSpPr/>
          <p:nvPr/>
        </p:nvSpPr>
        <p:spPr>
          <a:xfrm>
            <a:off x="2381488" y="2313145"/>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Calibri (Body)"/>
                <a:ea typeface="Nobile" pitchFamily="34" charset="-122"/>
                <a:cs typeface="Nobile" pitchFamily="34" charset="-120"/>
              </a:rPr>
              <a:t>Eğitim verisinden %20 validation seti olarak ayrılmıştır.</a:t>
            </a:r>
            <a:endParaRPr lang="en-US" sz="1750" dirty="0">
              <a:latin typeface="Calibri (Body)"/>
            </a:endParaRPr>
          </a:p>
        </p:txBody>
      </p:sp>
      <p:sp>
        <p:nvSpPr>
          <p:cNvPr id="10" name="Shape 7"/>
          <p:cNvSpPr/>
          <p:nvPr/>
        </p:nvSpPr>
        <p:spPr>
          <a:xfrm>
            <a:off x="1358622" y="3624738"/>
            <a:ext cx="793790" cy="30480"/>
          </a:xfrm>
          <a:prstGeom prst="roundRect">
            <a:avLst>
              <a:gd name="adj" fmla="val 312558"/>
            </a:avLst>
          </a:prstGeom>
          <a:solidFill>
            <a:srgbClr val="B8C3DF"/>
          </a:solidFill>
          <a:ln/>
        </p:spPr>
        <p:txBody>
          <a:bodyPr/>
          <a:lstStyle/>
          <a:p>
            <a:endParaRPr lang="tr-TR">
              <a:latin typeface="Calibri (Body)"/>
            </a:endParaRPr>
          </a:p>
        </p:txBody>
      </p:sp>
      <p:sp>
        <p:nvSpPr>
          <p:cNvPr id="11" name="Shape 8"/>
          <p:cNvSpPr/>
          <p:nvPr/>
        </p:nvSpPr>
        <p:spPr>
          <a:xfrm>
            <a:off x="878800" y="3384827"/>
            <a:ext cx="510302" cy="510302"/>
          </a:xfrm>
          <a:prstGeom prst="roundRect">
            <a:avLst>
              <a:gd name="adj" fmla="val 18669"/>
            </a:avLst>
          </a:prstGeom>
          <a:solidFill>
            <a:srgbClr val="D2DDF9"/>
          </a:solidFill>
          <a:ln w="7620">
            <a:solidFill>
              <a:srgbClr val="B8C3DF"/>
            </a:solidFill>
            <a:prstDash val="solid"/>
          </a:ln>
        </p:spPr>
        <p:txBody>
          <a:bodyPr/>
          <a:lstStyle/>
          <a:p>
            <a:endParaRPr lang="tr-TR">
              <a:latin typeface="Calibri (Body)"/>
            </a:endParaRPr>
          </a:p>
        </p:txBody>
      </p:sp>
      <p:sp>
        <p:nvSpPr>
          <p:cNvPr id="12" name="Text 9"/>
          <p:cNvSpPr/>
          <p:nvPr/>
        </p:nvSpPr>
        <p:spPr>
          <a:xfrm>
            <a:off x="1034415" y="3469837"/>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alibri (Body)"/>
                <a:ea typeface="Alexandria" pitchFamily="34" charset="-122"/>
                <a:cs typeface="Alexandria" pitchFamily="34" charset="-120"/>
              </a:rPr>
              <a:t>2</a:t>
            </a:r>
            <a:endParaRPr lang="en-US" sz="2650" dirty="0">
              <a:latin typeface="Calibri (Body)"/>
            </a:endParaRPr>
          </a:p>
        </p:txBody>
      </p:sp>
      <p:sp>
        <p:nvSpPr>
          <p:cNvPr id="13" name="Text 10"/>
          <p:cNvSpPr/>
          <p:nvPr/>
        </p:nvSpPr>
        <p:spPr>
          <a:xfrm>
            <a:off x="2381488" y="3356490"/>
            <a:ext cx="3571637"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Özellik Standardizasyonu</a:t>
            </a:r>
            <a:endParaRPr lang="en-US" sz="2200" dirty="0">
              <a:latin typeface="Calibri (Body)"/>
            </a:endParaRPr>
          </a:p>
        </p:txBody>
      </p:sp>
      <p:sp>
        <p:nvSpPr>
          <p:cNvPr id="14" name="Text 11"/>
          <p:cNvSpPr/>
          <p:nvPr/>
        </p:nvSpPr>
        <p:spPr>
          <a:xfrm>
            <a:off x="2381488" y="3846908"/>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Calibri (Body)"/>
                <a:ea typeface="Nobile" pitchFamily="34" charset="-122"/>
                <a:cs typeface="Nobile" pitchFamily="34" charset="-120"/>
              </a:rPr>
              <a:t>Özellikler ortalama 0, standart sapma 1 olacak şekilde normalize edilmiştir.</a:t>
            </a:r>
            <a:endParaRPr lang="en-US" sz="1750" dirty="0">
              <a:latin typeface="Calibri (Body)"/>
            </a:endParaRPr>
          </a:p>
        </p:txBody>
      </p:sp>
      <p:sp>
        <p:nvSpPr>
          <p:cNvPr id="15" name="Shape 12"/>
          <p:cNvSpPr/>
          <p:nvPr/>
        </p:nvSpPr>
        <p:spPr>
          <a:xfrm>
            <a:off x="1358622" y="5100164"/>
            <a:ext cx="793790" cy="30480"/>
          </a:xfrm>
          <a:prstGeom prst="roundRect">
            <a:avLst>
              <a:gd name="adj" fmla="val 312558"/>
            </a:avLst>
          </a:prstGeom>
          <a:solidFill>
            <a:srgbClr val="B8C3DF"/>
          </a:solidFill>
          <a:ln/>
        </p:spPr>
        <p:txBody>
          <a:bodyPr/>
          <a:lstStyle/>
          <a:p>
            <a:endParaRPr lang="tr-TR">
              <a:latin typeface="Calibri (Body)"/>
            </a:endParaRPr>
          </a:p>
        </p:txBody>
      </p:sp>
      <p:sp>
        <p:nvSpPr>
          <p:cNvPr id="16" name="Shape 13"/>
          <p:cNvSpPr/>
          <p:nvPr/>
        </p:nvSpPr>
        <p:spPr>
          <a:xfrm>
            <a:off x="878800" y="4880804"/>
            <a:ext cx="510302" cy="510302"/>
          </a:xfrm>
          <a:prstGeom prst="roundRect">
            <a:avLst>
              <a:gd name="adj" fmla="val 18669"/>
            </a:avLst>
          </a:prstGeom>
          <a:solidFill>
            <a:srgbClr val="D2DDF9"/>
          </a:solidFill>
          <a:ln w="7620">
            <a:solidFill>
              <a:srgbClr val="B8C3DF"/>
            </a:solidFill>
            <a:prstDash val="solid"/>
          </a:ln>
        </p:spPr>
        <p:txBody>
          <a:bodyPr/>
          <a:lstStyle/>
          <a:p>
            <a:endParaRPr lang="tr-TR">
              <a:latin typeface="Calibri (Body)"/>
            </a:endParaRPr>
          </a:p>
        </p:txBody>
      </p:sp>
      <p:sp>
        <p:nvSpPr>
          <p:cNvPr id="17" name="Text 14"/>
          <p:cNvSpPr/>
          <p:nvPr/>
        </p:nvSpPr>
        <p:spPr>
          <a:xfrm>
            <a:off x="1033701" y="4945264"/>
            <a:ext cx="20038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alibri (Body)"/>
                <a:ea typeface="Alexandria" pitchFamily="34" charset="-122"/>
                <a:cs typeface="Alexandria" pitchFamily="34" charset="-120"/>
              </a:rPr>
              <a:t>3</a:t>
            </a:r>
            <a:endParaRPr lang="en-US" sz="2650" dirty="0">
              <a:latin typeface="Calibri (Body)"/>
            </a:endParaRPr>
          </a:p>
        </p:txBody>
      </p:sp>
      <p:sp>
        <p:nvSpPr>
          <p:cNvPr id="18" name="Text 15"/>
          <p:cNvSpPr/>
          <p:nvPr/>
        </p:nvSpPr>
        <p:spPr>
          <a:xfrm>
            <a:off x="2381488" y="48627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alibri (Body)"/>
                <a:ea typeface="Alexandria" pitchFamily="34" charset="-122"/>
                <a:cs typeface="Alexandria" pitchFamily="34" charset="-120"/>
              </a:rPr>
              <a:t>Sınıflandırıcılar</a:t>
            </a:r>
            <a:endParaRPr lang="en-US" sz="2200" dirty="0">
              <a:latin typeface="Calibri (Body)"/>
            </a:endParaRPr>
          </a:p>
        </p:txBody>
      </p:sp>
      <p:sp>
        <p:nvSpPr>
          <p:cNvPr id="19" name="Text 16"/>
          <p:cNvSpPr/>
          <p:nvPr/>
        </p:nvSpPr>
        <p:spPr>
          <a:xfrm>
            <a:off x="2381488" y="532233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Calibri (Body)"/>
                <a:ea typeface="Nobile" pitchFamily="34" charset="-122"/>
                <a:cs typeface="Nobile" pitchFamily="34" charset="-120"/>
              </a:rPr>
              <a:t>Destek Vektör Makineleri (SVM), Rastgele Orman, k-En Yakın Komşu, Lojistik Regresyon, Karar Ağacı.</a:t>
            </a:r>
            <a:endParaRPr lang="en-US" sz="1750" dirty="0">
              <a:latin typeface="Calibri (Body)"/>
            </a:endParaRPr>
          </a:p>
        </p:txBody>
      </p:sp>
      <p:sp>
        <p:nvSpPr>
          <p:cNvPr id="26" name="Shape 13">
            <a:extLst>
              <a:ext uri="{FF2B5EF4-FFF2-40B4-BE49-F238E27FC236}">
                <a16:creationId xmlns:a16="http://schemas.microsoft.com/office/drawing/2014/main" id="{A5D1E46D-458A-0521-F2C4-DB4D32BCB055}"/>
              </a:ext>
            </a:extLst>
          </p:cNvPr>
          <p:cNvSpPr/>
          <p:nvPr/>
        </p:nvSpPr>
        <p:spPr>
          <a:xfrm>
            <a:off x="887364" y="6317470"/>
            <a:ext cx="510302" cy="510302"/>
          </a:xfrm>
          <a:prstGeom prst="roundRect">
            <a:avLst>
              <a:gd name="adj" fmla="val 18669"/>
            </a:avLst>
          </a:prstGeom>
          <a:solidFill>
            <a:srgbClr val="D2DDF9"/>
          </a:solidFill>
          <a:ln w="7620">
            <a:solidFill>
              <a:srgbClr val="B8C3DF"/>
            </a:solidFill>
            <a:prstDash val="solid"/>
          </a:ln>
        </p:spPr>
        <p:txBody>
          <a:bodyPr/>
          <a:lstStyle/>
          <a:p>
            <a:endParaRPr lang="tr-TR">
              <a:latin typeface="Calibri (Body)"/>
            </a:endParaRPr>
          </a:p>
        </p:txBody>
      </p:sp>
      <p:sp>
        <p:nvSpPr>
          <p:cNvPr id="27" name="Text 14">
            <a:extLst>
              <a:ext uri="{FF2B5EF4-FFF2-40B4-BE49-F238E27FC236}">
                <a16:creationId xmlns:a16="http://schemas.microsoft.com/office/drawing/2014/main" id="{40B58910-8DF0-5D4F-D29B-AE5A9ADE457A}"/>
              </a:ext>
            </a:extLst>
          </p:cNvPr>
          <p:cNvSpPr/>
          <p:nvPr/>
        </p:nvSpPr>
        <p:spPr>
          <a:xfrm>
            <a:off x="1042265" y="6381930"/>
            <a:ext cx="20038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alibri (Body)"/>
                <a:ea typeface="Alexandria" pitchFamily="34" charset="-122"/>
                <a:cs typeface="Alexandria" pitchFamily="34" charset="-120"/>
              </a:rPr>
              <a:t>3</a:t>
            </a:r>
            <a:endParaRPr lang="en-US" sz="2650" dirty="0">
              <a:latin typeface="Calibri (Body)"/>
            </a:endParaRPr>
          </a:p>
        </p:txBody>
      </p:sp>
      <p:sp>
        <p:nvSpPr>
          <p:cNvPr id="28" name="Shape 12">
            <a:extLst>
              <a:ext uri="{FF2B5EF4-FFF2-40B4-BE49-F238E27FC236}">
                <a16:creationId xmlns:a16="http://schemas.microsoft.com/office/drawing/2014/main" id="{986C7BD6-827D-4880-12B1-644CF7822156}"/>
              </a:ext>
            </a:extLst>
          </p:cNvPr>
          <p:cNvSpPr/>
          <p:nvPr/>
        </p:nvSpPr>
        <p:spPr>
          <a:xfrm>
            <a:off x="1409010" y="6572621"/>
            <a:ext cx="793790" cy="30480"/>
          </a:xfrm>
          <a:prstGeom prst="roundRect">
            <a:avLst>
              <a:gd name="adj" fmla="val 312558"/>
            </a:avLst>
          </a:prstGeom>
          <a:solidFill>
            <a:srgbClr val="B8C3DF"/>
          </a:solidFill>
          <a:ln/>
        </p:spPr>
        <p:txBody>
          <a:bodyPr/>
          <a:lstStyle/>
          <a:p>
            <a:endParaRPr lang="tr-TR">
              <a:latin typeface="Calibri (Body)"/>
            </a:endParaRPr>
          </a:p>
        </p:txBody>
      </p:sp>
      <p:sp>
        <p:nvSpPr>
          <p:cNvPr id="29" name="Text 15">
            <a:extLst>
              <a:ext uri="{FF2B5EF4-FFF2-40B4-BE49-F238E27FC236}">
                <a16:creationId xmlns:a16="http://schemas.microsoft.com/office/drawing/2014/main" id="{4D29F549-7634-5B39-88DA-27834FA6365A}"/>
              </a:ext>
            </a:extLst>
          </p:cNvPr>
          <p:cNvSpPr/>
          <p:nvPr/>
        </p:nvSpPr>
        <p:spPr>
          <a:xfrm>
            <a:off x="2381488" y="6135015"/>
            <a:ext cx="2833525" cy="354330"/>
          </a:xfrm>
          <a:prstGeom prst="rect">
            <a:avLst/>
          </a:prstGeom>
          <a:noFill/>
          <a:ln/>
        </p:spPr>
        <p:txBody>
          <a:bodyPr wrap="none" lIns="0" tIns="0" rIns="0" bIns="0" rtlCol="0" anchor="t"/>
          <a:lstStyle/>
          <a:p>
            <a:pPr marL="0" indent="0" algn="l">
              <a:lnSpc>
                <a:spcPts val="2750"/>
              </a:lnSpc>
              <a:buNone/>
            </a:pPr>
            <a:r>
              <a:rPr lang="en-US" sz="2200" dirty="0" err="1">
                <a:solidFill>
                  <a:srgbClr val="404155"/>
                </a:solidFill>
                <a:latin typeface="Calibri (Body)"/>
                <a:ea typeface="Alexandria" pitchFamily="34" charset="-122"/>
                <a:cs typeface="Alexandria" pitchFamily="34" charset="-120"/>
              </a:rPr>
              <a:t>Dokusal</a:t>
            </a:r>
            <a:r>
              <a:rPr lang="en-US" sz="2200" dirty="0">
                <a:solidFill>
                  <a:srgbClr val="404155"/>
                </a:solidFill>
                <a:latin typeface="Calibri (Body)"/>
                <a:ea typeface="Alexandria" pitchFamily="34" charset="-122"/>
                <a:cs typeface="Alexandria" pitchFamily="34" charset="-120"/>
              </a:rPr>
              <a:t> </a:t>
            </a:r>
            <a:r>
              <a:rPr lang="en-US" sz="2200" dirty="0" err="1">
                <a:solidFill>
                  <a:srgbClr val="404155"/>
                </a:solidFill>
                <a:latin typeface="Calibri (Body)"/>
                <a:ea typeface="Alexandria" pitchFamily="34" charset="-122"/>
                <a:cs typeface="Alexandria" pitchFamily="34" charset="-120"/>
              </a:rPr>
              <a:t>Özellik</a:t>
            </a:r>
            <a:r>
              <a:rPr lang="en-US" sz="2200" dirty="0">
                <a:solidFill>
                  <a:srgbClr val="404155"/>
                </a:solidFill>
                <a:latin typeface="Calibri (Body)"/>
                <a:ea typeface="Alexandria" pitchFamily="34" charset="-122"/>
                <a:cs typeface="Alexandria" pitchFamily="34" charset="-120"/>
              </a:rPr>
              <a:t> </a:t>
            </a:r>
            <a:r>
              <a:rPr lang="en-US" sz="2200" dirty="0" err="1">
                <a:solidFill>
                  <a:srgbClr val="404155"/>
                </a:solidFill>
                <a:latin typeface="Calibri (Body)"/>
                <a:ea typeface="Alexandria" pitchFamily="34" charset="-122"/>
                <a:cs typeface="Alexandria" pitchFamily="34" charset="-120"/>
              </a:rPr>
              <a:t>Çıkarma</a:t>
            </a:r>
            <a:r>
              <a:rPr lang="en-US" sz="2200" dirty="0">
                <a:solidFill>
                  <a:srgbClr val="404155"/>
                </a:solidFill>
                <a:latin typeface="Calibri (Body)"/>
                <a:ea typeface="Alexandria" pitchFamily="34" charset="-122"/>
                <a:cs typeface="Alexandria" pitchFamily="34" charset="-120"/>
              </a:rPr>
              <a:t> </a:t>
            </a:r>
            <a:r>
              <a:rPr lang="en-US" sz="2200" dirty="0" err="1">
                <a:solidFill>
                  <a:srgbClr val="404155"/>
                </a:solidFill>
                <a:latin typeface="Calibri (Body)"/>
                <a:ea typeface="Alexandria" pitchFamily="34" charset="-122"/>
                <a:cs typeface="Alexandria" pitchFamily="34" charset="-120"/>
              </a:rPr>
              <a:t>Yöntemleri</a:t>
            </a:r>
            <a:endParaRPr lang="en-US" sz="2200" dirty="0">
              <a:latin typeface="Calibri (Body)"/>
            </a:endParaRPr>
          </a:p>
        </p:txBody>
      </p:sp>
      <p:sp>
        <p:nvSpPr>
          <p:cNvPr id="30" name="Text 16">
            <a:extLst>
              <a:ext uri="{FF2B5EF4-FFF2-40B4-BE49-F238E27FC236}">
                <a16:creationId xmlns:a16="http://schemas.microsoft.com/office/drawing/2014/main" id="{C401D5B0-15F3-80B7-B035-8BE8E2A91D68}"/>
              </a:ext>
            </a:extLst>
          </p:cNvPr>
          <p:cNvSpPr/>
          <p:nvPr/>
        </p:nvSpPr>
        <p:spPr>
          <a:xfrm>
            <a:off x="2379778" y="6594612"/>
            <a:ext cx="5968722" cy="725805"/>
          </a:xfrm>
          <a:prstGeom prst="rect">
            <a:avLst/>
          </a:prstGeom>
          <a:noFill/>
          <a:ln/>
        </p:spPr>
        <p:txBody>
          <a:bodyPr wrap="square" lIns="0" tIns="0" rIns="0" bIns="0" rtlCol="0" anchor="t"/>
          <a:lstStyle/>
          <a:p>
            <a:pPr marL="0" indent="0" algn="l">
              <a:lnSpc>
                <a:spcPts val="2850"/>
              </a:lnSpc>
              <a:buNone/>
            </a:pPr>
            <a:r>
              <a:rPr lang="en-US" sz="1800" dirty="0">
                <a:solidFill>
                  <a:srgbClr val="404155"/>
                </a:solidFill>
                <a:latin typeface="Calibri (Body)"/>
                <a:ea typeface="Nobile" pitchFamily="34" charset="-122"/>
                <a:cs typeface="Nobile" pitchFamily="34" charset="-120"/>
              </a:rPr>
              <a:t>GLCM, LBP, LBGLCM </a:t>
            </a:r>
            <a:r>
              <a:rPr lang="en-US" sz="1800" dirty="0" err="1">
                <a:solidFill>
                  <a:srgbClr val="404155"/>
                </a:solidFill>
                <a:latin typeface="Calibri (Body)"/>
                <a:ea typeface="Nobile" pitchFamily="34" charset="-122"/>
                <a:cs typeface="Nobile" pitchFamily="34" charset="-120"/>
              </a:rPr>
              <a:t>ve</a:t>
            </a:r>
            <a:r>
              <a:rPr lang="en-US" sz="1800" dirty="0">
                <a:solidFill>
                  <a:srgbClr val="404155"/>
                </a:solidFill>
                <a:latin typeface="Calibri (Body)"/>
                <a:ea typeface="Nobile" pitchFamily="34" charset="-122"/>
                <a:cs typeface="Nobile" pitchFamily="34" charset="-120"/>
              </a:rPr>
              <a:t> GLRLM </a:t>
            </a:r>
            <a:r>
              <a:rPr lang="en-US" sz="1800" dirty="0" err="1">
                <a:solidFill>
                  <a:srgbClr val="404155"/>
                </a:solidFill>
                <a:latin typeface="Calibri (Body)"/>
                <a:ea typeface="Nobile" pitchFamily="34" charset="-122"/>
                <a:cs typeface="Nobile" pitchFamily="34" charset="-120"/>
              </a:rPr>
              <a:t>gibi</a:t>
            </a:r>
            <a:r>
              <a:rPr lang="en-US" sz="1800" dirty="0">
                <a:solidFill>
                  <a:srgbClr val="404155"/>
                </a:solidFill>
                <a:latin typeface="Calibri (Body)"/>
                <a:ea typeface="Nobile" pitchFamily="34" charset="-122"/>
                <a:cs typeface="Nobile" pitchFamily="34" charset="-120"/>
              </a:rPr>
              <a:t> </a:t>
            </a:r>
            <a:r>
              <a:rPr lang="en-US" sz="1800" dirty="0" err="1">
                <a:solidFill>
                  <a:srgbClr val="404155"/>
                </a:solidFill>
                <a:latin typeface="Calibri (Body)"/>
                <a:ea typeface="Nobile" pitchFamily="34" charset="-122"/>
                <a:cs typeface="Nobile" pitchFamily="34" charset="-120"/>
              </a:rPr>
              <a:t>dokusal</a:t>
            </a:r>
            <a:r>
              <a:rPr lang="en-US" sz="1800" dirty="0">
                <a:solidFill>
                  <a:srgbClr val="404155"/>
                </a:solidFill>
                <a:latin typeface="Calibri (Body)"/>
                <a:ea typeface="Nobile" pitchFamily="34" charset="-122"/>
                <a:cs typeface="Nobile" pitchFamily="34" charset="-120"/>
              </a:rPr>
              <a:t> </a:t>
            </a:r>
            <a:r>
              <a:rPr lang="en-US" sz="1800" dirty="0" err="1">
                <a:solidFill>
                  <a:srgbClr val="404155"/>
                </a:solidFill>
                <a:latin typeface="Calibri (Body)"/>
                <a:ea typeface="Nobile" pitchFamily="34" charset="-122"/>
                <a:cs typeface="Nobile" pitchFamily="34" charset="-120"/>
              </a:rPr>
              <a:t>özellik</a:t>
            </a:r>
            <a:r>
              <a:rPr lang="en-US" sz="1800" dirty="0">
                <a:solidFill>
                  <a:srgbClr val="404155"/>
                </a:solidFill>
                <a:latin typeface="Calibri (Body)"/>
                <a:ea typeface="Nobile" pitchFamily="34" charset="-122"/>
                <a:cs typeface="Nobile" pitchFamily="34" charset="-120"/>
              </a:rPr>
              <a:t> </a:t>
            </a:r>
            <a:r>
              <a:rPr lang="en-US" sz="1800" dirty="0" err="1">
                <a:solidFill>
                  <a:srgbClr val="404155"/>
                </a:solidFill>
                <a:latin typeface="Calibri (Body)"/>
                <a:ea typeface="Nobile" pitchFamily="34" charset="-122"/>
                <a:cs typeface="Nobile" pitchFamily="34" charset="-120"/>
              </a:rPr>
              <a:t>çıkarma</a:t>
            </a:r>
            <a:r>
              <a:rPr lang="en-US" sz="1800" dirty="0">
                <a:solidFill>
                  <a:srgbClr val="404155"/>
                </a:solidFill>
                <a:latin typeface="Calibri (Body)"/>
                <a:ea typeface="Nobile" pitchFamily="34" charset="-122"/>
                <a:cs typeface="Nobile" pitchFamily="34" charset="-120"/>
              </a:rPr>
              <a:t> </a:t>
            </a:r>
            <a:r>
              <a:rPr lang="en-US" sz="1800" dirty="0" err="1">
                <a:solidFill>
                  <a:srgbClr val="404155"/>
                </a:solidFill>
                <a:latin typeface="Calibri (Body)"/>
                <a:ea typeface="Nobile" pitchFamily="34" charset="-122"/>
                <a:cs typeface="Nobile" pitchFamily="34" charset="-120"/>
              </a:rPr>
              <a:t>yöntemleri</a:t>
            </a:r>
            <a:r>
              <a:rPr lang="en-US" sz="1800" dirty="0">
                <a:solidFill>
                  <a:srgbClr val="404155"/>
                </a:solidFill>
                <a:latin typeface="Calibri (Body)"/>
                <a:ea typeface="Nobile" pitchFamily="34" charset="-122"/>
                <a:cs typeface="Nobile" pitchFamily="34" charset="-120"/>
              </a:rPr>
              <a:t> </a:t>
            </a:r>
            <a:r>
              <a:rPr lang="en-US" sz="1800" dirty="0" err="1">
                <a:solidFill>
                  <a:srgbClr val="404155"/>
                </a:solidFill>
                <a:latin typeface="Calibri (Body)"/>
                <a:ea typeface="Nobile" pitchFamily="34" charset="-122"/>
                <a:cs typeface="Nobile" pitchFamily="34" charset="-120"/>
              </a:rPr>
              <a:t>kullanılmıştır</a:t>
            </a:r>
            <a:endParaRPr lang="en-US" sz="1750" dirty="0">
              <a:latin typeface="Calibri (Bod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3" name="Text 0"/>
          <p:cNvSpPr/>
          <p:nvPr/>
        </p:nvSpPr>
        <p:spPr>
          <a:xfrm>
            <a:off x="1215031" y="956845"/>
            <a:ext cx="7280553" cy="708779"/>
          </a:xfrm>
          <a:prstGeom prst="rect">
            <a:avLst/>
          </a:prstGeom>
          <a:noFill/>
          <a:ln/>
        </p:spPr>
        <p:txBody>
          <a:bodyPr wrap="non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Kullanılan Sınıflandırıcılar</a:t>
            </a:r>
            <a:endParaRPr lang="en-US" sz="4000" dirty="0">
              <a:latin typeface="Calibri (Body)"/>
            </a:endParaRPr>
          </a:p>
        </p:txBody>
      </p:sp>
      <p:sp>
        <p:nvSpPr>
          <p:cNvPr id="4" name="Shape 1"/>
          <p:cNvSpPr/>
          <p:nvPr/>
        </p:nvSpPr>
        <p:spPr>
          <a:xfrm>
            <a:off x="1215031" y="2005786"/>
            <a:ext cx="3664863" cy="2402324"/>
          </a:xfrm>
          <a:prstGeom prst="roundRect">
            <a:avLst>
              <a:gd name="adj" fmla="val 3966"/>
            </a:avLst>
          </a:prstGeom>
          <a:solidFill>
            <a:srgbClr val="D2DDF9"/>
          </a:solidFill>
          <a:ln w="7620">
            <a:solidFill>
              <a:srgbClr val="B8C3DF"/>
            </a:solidFill>
            <a:prstDash val="solid"/>
          </a:ln>
        </p:spPr>
        <p:txBody>
          <a:bodyPr/>
          <a:lstStyle/>
          <a:p>
            <a:endParaRPr lang="tr-TR" sz="2600">
              <a:latin typeface="Calibri (Body)"/>
            </a:endParaRPr>
          </a:p>
        </p:txBody>
      </p:sp>
      <p:sp>
        <p:nvSpPr>
          <p:cNvPr id="5" name="Text 2"/>
          <p:cNvSpPr/>
          <p:nvPr/>
        </p:nvSpPr>
        <p:spPr>
          <a:xfrm>
            <a:off x="1449465" y="2240220"/>
            <a:ext cx="3195995" cy="708660"/>
          </a:xfrm>
          <a:prstGeom prst="rect">
            <a:avLst/>
          </a:prstGeom>
          <a:noFill/>
          <a:ln/>
        </p:spPr>
        <p:txBody>
          <a:bodyPr wrap="square" lIns="0" tIns="0" rIns="0" bIns="0" rtlCol="0" anchor="t"/>
          <a:lstStyle/>
          <a:p>
            <a:pPr marL="0" indent="0">
              <a:lnSpc>
                <a:spcPts val="2750"/>
              </a:lnSpc>
              <a:buNone/>
            </a:pPr>
            <a:r>
              <a:rPr lang="en-US" sz="2600" dirty="0">
                <a:solidFill>
                  <a:srgbClr val="404155"/>
                </a:solidFill>
                <a:latin typeface="Calibri (Body)"/>
                <a:ea typeface="Alexandria" pitchFamily="34" charset="-122"/>
                <a:cs typeface="Alexandria" pitchFamily="34" charset="-120"/>
              </a:rPr>
              <a:t>Destek Vektör Makineleri (SVM)</a:t>
            </a:r>
            <a:endParaRPr lang="en-US" sz="2600" dirty="0">
              <a:latin typeface="Calibri (Body)"/>
            </a:endParaRPr>
          </a:p>
        </p:txBody>
      </p:sp>
      <p:sp>
        <p:nvSpPr>
          <p:cNvPr id="6" name="Text 3"/>
          <p:cNvSpPr/>
          <p:nvPr/>
        </p:nvSpPr>
        <p:spPr>
          <a:xfrm>
            <a:off x="1449465" y="3084968"/>
            <a:ext cx="3195995" cy="1088708"/>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SVC(probability=True, random_state=42) kullanılmıştır.</a:t>
            </a:r>
            <a:endParaRPr lang="en-US" sz="2600" dirty="0">
              <a:latin typeface="Calibri (Body)"/>
            </a:endParaRPr>
          </a:p>
        </p:txBody>
      </p:sp>
      <p:sp>
        <p:nvSpPr>
          <p:cNvPr id="7" name="Shape 4"/>
          <p:cNvSpPr/>
          <p:nvPr/>
        </p:nvSpPr>
        <p:spPr>
          <a:xfrm>
            <a:off x="5106708" y="2005786"/>
            <a:ext cx="3664863" cy="2402324"/>
          </a:xfrm>
          <a:prstGeom prst="roundRect">
            <a:avLst>
              <a:gd name="adj" fmla="val 3966"/>
            </a:avLst>
          </a:prstGeom>
          <a:solidFill>
            <a:srgbClr val="D2DDF9"/>
          </a:solidFill>
          <a:ln w="7620">
            <a:solidFill>
              <a:srgbClr val="B8C3DF"/>
            </a:solidFill>
            <a:prstDash val="solid"/>
          </a:ln>
        </p:spPr>
        <p:txBody>
          <a:bodyPr/>
          <a:lstStyle/>
          <a:p>
            <a:endParaRPr lang="tr-TR" sz="2600">
              <a:latin typeface="Calibri (Body)"/>
            </a:endParaRPr>
          </a:p>
        </p:txBody>
      </p:sp>
      <p:sp>
        <p:nvSpPr>
          <p:cNvPr id="8" name="Text 5"/>
          <p:cNvSpPr/>
          <p:nvPr/>
        </p:nvSpPr>
        <p:spPr>
          <a:xfrm>
            <a:off x="5341142" y="2240220"/>
            <a:ext cx="2835235" cy="354330"/>
          </a:xfrm>
          <a:prstGeom prst="rect">
            <a:avLst/>
          </a:prstGeom>
          <a:noFill/>
          <a:ln/>
        </p:spPr>
        <p:txBody>
          <a:bodyPr wrap="none" lIns="0" tIns="0" rIns="0" bIns="0" rtlCol="0" anchor="t"/>
          <a:lstStyle/>
          <a:p>
            <a:pPr marL="0" indent="0">
              <a:lnSpc>
                <a:spcPts val="2750"/>
              </a:lnSpc>
              <a:buNone/>
            </a:pPr>
            <a:r>
              <a:rPr lang="en-US" sz="2600" dirty="0">
                <a:solidFill>
                  <a:srgbClr val="404155"/>
                </a:solidFill>
                <a:latin typeface="Calibri (Body)"/>
                <a:ea typeface="Alexandria" pitchFamily="34" charset="-122"/>
                <a:cs typeface="Alexandria" pitchFamily="34" charset="-120"/>
              </a:rPr>
              <a:t>Rastgele Ormanlar</a:t>
            </a:r>
            <a:endParaRPr lang="en-US" sz="2600" dirty="0">
              <a:latin typeface="Calibri (Body)"/>
            </a:endParaRPr>
          </a:p>
        </p:txBody>
      </p:sp>
      <p:sp>
        <p:nvSpPr>
          <p:cNvPr id="9" name="Text 6"/>
          <p:cNvSpPr/>
          <p:nvPr/>
        </p:nvSpPr>
        <p:spPr>
          <a:xfrm>
            <a:off x="5341142" y="2730638"/>
            <a:ext cx="3195995"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RandomForestClassifier(random_state=42) kullanılmıştır.</a:t>
            </a:r>
            <a:endParaRPr lang="en-US" sz="2600" dirty="0">
              <a:latin typeface="Calibri (Body)"/>
            </a:endParaRPr>
          </a:p>
        </p:txBody>
      </p:sp>
      <p:sp>
        <p:nvSpPr>
          <p:cNvPr id="10" name="Shape 7"/>
          <p:cNvSpPr/>
          <p:nvPr/>
        </p:nvSpPr>
        <p:spPr>
          <a:xfrm>
            <a:off x="1215031" y="4634923"/>
            <a:ext cx="3664863" cy="2074101"/>
          </a:xfrm>
          <a:prstGeom prst="roundRect">
            <a:avLst>
              <a:gd name="adj" fmla="val 5654"/>
            </a:avLst>
          </a:prstGeom>
          <a:solidFill>
            <a:srgbClr val="D2DDF9"/>
          </a:solidFill>
          <a:ln w="7620">
            <a:solidFill>
              <a:srgbClr val="B8C3DF"/>
            </a:solidFill>
            <a:prstDash val="solid"/>
          </a:ln>
        </p:spPr>
        <p:txBody>
          <a:bodyPr/>
          <a:lstStyle/>
          <a:p>
            <a:endParaRPr lang="tr-TR" sz="2600">
              <a:latin typeface="Calibri (Body)"/>
            </a:endParaRPr>
          </a:p>
        </p:txBody>
      </p:sp>
      <p:sp>
        <p:nvSpPr>
          <p:cNvPr id="11" name="Text 8"/>
          <p:cNvSpPr/>
          <p:nvPr/>
        </p:nvSpPr>
        <p:spPr>
          <a:xfrm>
            <a:off x="1449465" y="4869358"/>
            <a:ext cx="2835235" cy="354330"/>
          </a:xfrm>
          <a:prstGeom prst="rect">
            <a:avLst/>
          </a:prstGeom>
          <a:noFill/>
          <a:ln/>
        </p:spPr>
        <p:txBody>
          <a:bodyPr wrap="none" lIns="0" tIns="0" rIns="0" bIns="0" rtlCol="0" anchor="t"/>
          <a:lstStyle/>
          <a:p>
            <a:pPr marL="0" indent="0">
              <a:lnSpc>
                <a:spcPts val="2750"/>
              </a:lnSpc>
              <a:buNone/>
            </a:pPr>
            <a:r>
              <a:rPr lang="en-US" sz="2600" dirty="0">
                <a:solidFill>
                  <a:srgbClr val="404155"/>
                </a:solidFill>
                <a:latin typeface="Calibri (Body)"/>
                <a:ea typeface="Alexandria" pitchFamily="34" charset="-122"/>
                <a:cs typeface="Alexandria" pitchFamily="34" charset="-120"/>
              </a:rPr>
              <a:t>Lojistik Regresyon</a:t>
            </a:r>
            <a:endParaRPr lang="en-US" sz="2600" dirty="0">
              <a:latin typeface="Calibri (Body)"/>
            </a:endParaRPr>
          </a:p>
        </p:txBody>
      </p:sp>
      <p:sp>
        <p:nvSpPr>
          <p:cNvPr id="12" name="Text 9"/>
          <p:cNvSpPr/>
          <p:nvPr/>
        </p:nvSpPr>
        <p:spPr>
          <a:xfrm>
            <a:off x="1449465" y="5359777"/>
            <a:ext cx="3195995"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LogisticRegression(random_state=42) kullanılmıştır.</a:t>
            </a:r>
            <a:endParaRPr lang="en-US" sz="2600" dirty="0">
              <a:latin typeface="Calibri (Body)"/>
            </a:endParaRPr>
          </a:p>
        </p:txBody>
      </p:sp>
      <p:sp>
        <p:nvSpPr>
          <p:cNvPr id="13" name="Shape 10"/>
          <p:cNvSpPr/>
          <p:nvPr/>
        </p:nvSpPr>
        <p:spPr>
          <a:xfrm>
            <a:off x="5106708" y="4634924"/>
            <a:ext cx="3664863" cy="2074100"/>
          </a:xfrm>
          <a:prstGeom prst="roundRect">
            <a:avLst>
              <a:gd name="adj" fmla="val 5654"/>
            </a:avLst>
          </a:prstGeom>
          <a:solidFill>
            <a:srgbClr val="D2DDF9"/>
          </a:solidFill>
          <a:ln w="7620">
            <a:solidFill>
              <a:srgbClr val="B8C3DF"/>
            </a:solidFill>
            <a:prstDash val="solid"/>
          </a:ln>
        </p:spPr>
        <p:txBody>
          <a:bodyPr/>
          <a:lstStyle/>
          <a:p>
            <a:endParaRPr lang="tr-TR" sz="2600">
              <a:latin typeface="Calibri (Body)"/>
            </a:endParaRPr>
          </a:p>
        </p:txBody>
      </p:sp>
      <p:sp>
        <p:nvSpPr>
          <p:cNvPr id="14" name="Text 11"/>
          <p:cNvSpPr/>
          <p:nvPr/>
        </p:nvSpPr>
        <p:spPr>
          <a:xfrm>
            <a:off x="5341142" y="4869358"/>
            <a:ext cx="2835235" cy="354330"/>
          </a:xfrm>
          <a:prstGeom prst="rect">
            <a:avLst/>
          </a:prstGeom>
          <a:noFill/>
          <a:ln/>
        </p:spPr>
        <p:txBody>
          <a:bodyPr wrap="none" lIns="0" tIns="0" rIns="0" bIns="0" rtlCol="0" anchor="t"/>
          <a:lstStyle/>
          <a:p>
            <a:pPr marL="0" indent="0">
              <a:lnSpc>
                <a:spcPts val="2750"/>
              </a:lnSpc>
              <a:buNone/>
            </a:pPr>
            <a:r>
              <a:rPr lang="en-US" sz="2600" dirty="0">
                <a:solidFill>
                  <a:srgbClr val="404155"/>
                </a:solidFill>
                <a:latin typeface="Calibri (Body)"/>
                <a:ea typeface="Alexandria" pitchFamily="34" charset="-122"/>
                <a:cs typeface="Alexandria" pitchFamily="34" charset="-120"/>
              </a:rPr>
              <a:t>Karar Ağacı</a:t>
            </a:r>
            <a:endParaRPr lang="en-US" sz="2600" dirty="0">
              <a:latin typeface="Calibri (Body)"/>
            </a:endParaRPr>
          </a:p>
        </p:txBody>
      </p:sp>
      <p:sp>
        <p:nvSpPr>
          <p:cNvPr id="15" name="Text 12"/>
          <p:cNvSpPr/>
          <p:nvPr/>
        </p:nvSpPr>
        <p:spPr>
          <a:xfrm>
            <a:off x="5341142" y="5359777"/>
            <a:ext cx="3195995"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DecisionTreeClassifier(random_state=42) kullanılmıştır.</a:t>
            </a:r>
            <a:endParaRPr lang="en-US" sz="2600" dirty="0">
              <a:latin typeface="Calibri (Body)"/>
            </a:endParaRPr>
          </a:p>
        </p:txBody>
      </p:sp>
      <p:sp>
        <p:nvSpPr>
          <p:cNvPr id="17" name="Shape 10">
            <a:extLst>
              <a:ext uri="{FF2B5EF4-FFF2-40B4-BE49-F238E27FC236}">
                <a16:creationId xmlns:a16="http://schemas.microsoft.com/office/drawing/2014/main" id="{37334526-CA00-48A4-B567-14D81FDA9BE2}"/>
              </a:ext>
            </a:extLst>
          </p:cNvPr>
          <p:cNvSpPr/>
          <p:nvPr/>
        </p:nvSpPr>
        <p:spPr>
          <a:xfrm>
            <a:off x="9255755" y="3331130"/>
            <a:ext cx="4059553" cy="1685092"/>
          </a:xfrm>
          <a:prstGeom prst="roundRect">
            <a:avLst>
              <a:gd name="adj" fmla="val 5654"/>
            </a:avLst>
          </a:prstGeom>
          <a:solidFill>
            <a:srgbClr val="D2DDF9"/>
          </a:solidFill>
          <a:ln w="7620">
            <a:solidFill>
              <a:srgbClr val="B8C3DF"/>
            </a:solidFill>
            <a:prstDash val="solid"/>
          </a:ln>
        </p:spPr>
        <p:txBody>
          <a:bodyPr/>
          <a:lstStyle/>
          <a:p>
            <a:endParaRPr lang="tr-TR" sz="2600" dirty="0">
              <a:latin typeface="Calibri (Body)"/>
            </a:endParaRPr>
          </a:p>
        </p:txBody>
      </p:sp>
      <p:sp>
        <p:nvSpPr>
          <p:cNvPr id="18" name="Text 11">
            <a:extLst>
              <a:ext uri="{FF2B5EF4-FFF2-40B4-BE49-F238E27FC236}">
                <a16:creationId xmlns:a16="http://schemas.microsoft.com/office/drawing/2014/main" id="{21B6294B-D219-056D-5D16-50A3EF087FFD}"/>
              </a:ext>
            </a:extLst>
          </p:cNvPr>
          <p:cNvSpPr/>
          <p:nvPr/>
        </p:nvSpPr>
        <p:spPr>
          <a:xfrm>
            <a:off x="9469641" y="3469150"/>
            <a:ext cx="2835235" cy="354330"/>
          </a:xfrm>
          <a:prstGeom prst="rect">
            <a:avLst/>
          </a:prstGeom>
          <a:noFill/>
          <a:ln/>
        </p:spPr>
        <p:txBody>
          <a:bodyPr wrap="none" lIns="0" tIns="0" rIns="0" bIns="0" rtlCol="0" anchor="t"/>
          <a:lstStyle/>
          <a:p>
            <a:pPr lvl="0">
              <a:lnSpc>
                <a:spcPct val="115000"/>
              </a:lnSpc>
              <a:spcAft>
                <a:spcPts val="800"/>
              </a:spcAft>
              <a:buSzPts val="1000"/>
              <a:tabLst>
                <a:tab pos="457200" algn="l"/>
              </a:tabLst>
            </a:pPr>
            <a:r>
              <a:rPr lang="tr-TR" sz="2600" kern="0" dirty="0">
                <a:effectLst/>
                <a:latin typeface="Calibri (Body)"/>
                <a:ea typeface="Times New Roman" panose="02020603050405020304" pitchFamily="18" charset="0"/>
                <a:cs typeface="Alexandria" panose="020B0604020202020204" charset="-78"/>
              </a:rPr>
              <a:t>k-En Yakın Komşu (K-NN)</a:t>
            </a:r>
            <a:endParaRPr lang="tr-TR" sz="2600" kern="100" dirty="0">
              <a:effectLst/>
              <a:latin typeface="Calibri (Body)"/>
              <a:ea typeface="Aptos" panose="020B0004020202020204" pitchFamily="34" charset="0"/>
              <a:cs typeface="Alexandria" panose="020B0604020202020204"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0415" y="548045"/>
            <a:ext cx="7755969" cy="1239441"/>
          </a:xfrm>
          <a:prstGeom prst="rect">
            <a:avLst/>
          </a:prstGeom>
          <a:noFill/>
          <a:ln/>
        </p:spPr>
        <p:txBody>
          <a:bodyPr wrap="square" lIns="0" tIns="0" rIns="0" bIns="0" rtlCol="0" anchor="t"/>
          <a:lstStyle/>
          <a:p>
            <a:pPr marL="0" indent="0">
              <a:lnSpc>
                <a:spcPts val="4850"/>
              </a:lnSpc>
              <a:buNone/>
            </a:pPr>
            <a:r>
              <a:rPr lang="en-US" sz="4000" dirty="0">
                <a:solidFill>
                  <a:srgbClr val="1B1B27"/>
                </a:solidFill>
                <a:latin typeface="Calibri (Body)"/>
                <a:ea typeface="Alexandria" pitchFamily="34" charset="-122"/>
                <a:cs typeface="Alexandria" pitchFamily="34" charset="-120"/>
              </a:rPr>
              <a:t>Dokusal Özellik Çıkarma Yöntemleri</a:t>
            </a:r>
            <a:endParaRPr lang="en-US" sz="4000" dirty="0">
              <a:latin typeface="Calibri (Body)"/>
            </a:endParaRPr>
          </a:p>
        </p:txBody>
      </p:sp>
      <p:sp>
        <p:nvSpPr>
          <p:cNvPr id="4" name="Shape 1"/>
          <p:cNvSpPr/>
          <p:nvPr/>
        </p:nvSpPr>
        <p:spPr>
          <a:xfrm>
            <a:off x="6180415" y="1578444"/>
            <a:ext cx="446127" cy="446127"/>
          </a:xfrm>
          <a:prstGeom prst="roundRect">
            <a:avLst>
              <a:gd name="adj" fmla="val 18670"/>
            </a:avLst>
          </a:prstGeom>
          <a:solidFill>
            <a:srgbClr val="D2DDF9"/>
          </a:solidFill>
          <a:ln w="7620">
            <a:solidFill>
              <a:srgbClr val="B8C3DF"/>
            </a:solidFill>
            <a:prstDash val="solid"/>
          </a:ln>
        </p:spPr>
        <p:txBody>
          <a:bodyPr/>
          <a:lstStyle/>
          <a:p>
            <a:endParaRPr lang="tr-TR" sz="2600">
              <a:latin typeface="Calibri (Body)"/>
            </a:endParaRPr>
          </a:p>
        </p:txBody>
      </p:sp>
      <p:sp>
        <p:nvSpPr>
          <p:cNvPr id="5" name="Text 2"/>
          <p:cNvSpPr/>
          <p:nvPr/>
        </p:nvSpPr>
        <p:spPr>
          <a:xfrm>
            <a:off x="6347698" y="1652739"/>
            <a:ext cx="111562" cy="297418"/>
          </a:xfrm>
          <a:prstGeom prst="rect">
            <a:avLst/>
          </a:prstGeom>
          <a:noFill/>
          <a:ln/>
        </p:spPr>
        <p:txBody>
          <a:bodyPr wrap="none" lIns="0" tIns="0" rIns="0" bIns="0" rtlCol="0" anchor="t"/>
          <a:lstStyle/>
          <a:p>
            <a:pPr marL="0" indent="0" algn="ctr">
              <a:lnSpc>
                <a:spcPts val="2300"/>
              </a:lnSpc>
              <a:buNone/>
            </a:pPr>
            <a:r>
              <a:rPr lang="en-US" sz="2600" dirty="0">
                <a:solidFill>
                  <a:srgbClr val="404155"/>
                </a:solidFill>
                <a:latin typeface="Calibri (Body)"/>
                <a:ea typeface="Alexandria" pitchFamily="34" charset="-122"/>
                <a:cs typeface="Alexandria" pitchFamily="34" charset="-120"/>
              </a:rPr>
              <a:t>1</a:t>
            </a:r>
            <a:endParaRPr lang="en-US" sz="2600" dirty="0">
              <a:latin typeface="Calibri (Body)"/>
            </a:endParaRPr>
          </a:p>
        </p:txBody>
      </p:sp>
      <p:sp>
        <p:nvSpPr>
          <p:cNvPr id="6" name="Text 3"/>
          <p:cNvSpPr/>
          <p:nvPr/>
        </p:nvSpPr>
        <p:spPr>
          <a:xfrm>
            <a:off x="6824782" y="1578444"/>
            <a:ext cx="3134558" cy="929402"/>
          </a:xfrm>
          <a:prstGeom prst="rect">
            <a:avLst/>
          </a:prstGeom>
          <a:noFill/>
          <a:ln/>
        </p:spPr>
        <p:txBody>
          <a:bodyPr wrap="square" lIns="0" tIns="0" rIns="0" bIns="0" rtlCol="0" anchor="t"/>
          <a:lstStyle/>
          <a:p>
            <a:pPr marL="0" indent="0">
              <a:lnSpc>
                <a:spcPts val="2400"/>
              </a:lnSpc>
              <a:buNone/>
            </a:pPr>
            <a:r>
              <a:rPr lang="en-US" sz="2600" dirty="0">
                <a:solidFill>
                  <a:srgbClr val="404155"/>
                </a:solidFill>
                <a:latin typeface="Calibri (Body)"/>
                <a:ea typeface="Alexandria" pitchFamily="34" charset="-122"/>
                <a:cs typeface="Alexandria" pitchFamily="34" charset="-120"/>
              </a:rPr>
              <a:t>1. Gray Level Co-occurrence Matrix (GLCM)</a:t>
            </a:r>
            <a:endParaRPr lang="en-US" sz="2600" dirty="0">
              <a:latin typeface="Calibri (Body)"/>
            </a:endParaRPr>
          </a:p>
        </p:txBody>
      </p:sp>
      <p:sp>
        <p:nvSpPr>
          <p:cNvPr id="7" name="Text 4"/>
          <p:cNvSpPr/>
          <p:nvPr/>
        </p:nvSpPr>
        <p:spPr>
          <a:xfrm>
            <a:off x="6824782" y="2626789"/>
            <a:ext cx="3134558" cy="1269206"/>
          </a:xfrm>
          <a:prstGeom prst="rect">
            <a:avLst/>
          </a:prstGeom>
          <a:noFill/>
          <a:ln/>
        </p:spPr>
        <p:txBody>
          <a:bodyPr wrap="square" lIns="0" tIns="0" rIns="0" bIns="0" rtlCol="0" anchor="t"/>
          <a:lstStyle/>
          <a:p>
            <a:pPr marL="0" indent="0">
              <a:lnSpc>
                <a:spcPts val="2450"/>
              </a:lnSpc>
              <a:buNone/>
            </a:pPr>
            <a:r>
              <a:rPr lang="en-US" sz="2600" dirty="0">
                <a:solidFill>
                  <a:srgbClr val="404155"/>
                </a:solidFill>
                <a:latin typeface="Calibri (Body)"/>
                <a:ea typeface="Nobile" pitchFamily="34" charset="-122"/>
                <a:cs typeface="Nobile" pitchFamily="34" charset="-120"/>
              </a:rPr>
              <a:t>Piksel çiftlerinin birlikte görülme olasılığını analiz eder, kontrast, enerji, homojenlik, korelasyon gibi istatistikler çıkarır.</a:t>
            </a:r>
            <a:endParaRPr lang="en-US" sz="2600" dirty="0">
              <a:latin typeface="Calibri (Body)"/>
            </a:endParaRPr>
          </a:p>
        </p:txBody>
      </p:sp>
      <p:sp>
        <p:nvSpPr>
          <p:cNvPr id="8" name="Shape 5"/>
          <p:cNvSpPr/>
          <p:nvPr/>
        </p:nvSpPr>
        <p:spPr>
          <a:xfrm>
            <a:off x="10157579" y="1578444"/>
            <a:ext cx="446127" cy="446127"/>
          </a:xfrm>
          <a:prstGeom prst="roundRect">
            <a:avLst>
              <a:gd name="adj" fmla="val 18670"/>
            </a:avLst>
          </a:prstGeom>
          <a:solidFill>
            <a:srgbClr val="D2DDF9"/>
          </a:solidFill>
          <a:ln w="7620">
            <a:solidFill>
              <a:srgbClr val="B8C3DF"/>
            </a:solidFill>
            <a:prstDash val="solid"/>
          </a:ln>
        </p:spPr>
        <p:txBody>
          <a:bodyPr/>
          <a:lstStyle/>
          <a:p>
            <a:endParaRPr lang="tr-TR" sz="2600">
              <a:latin typeface="Calibri (Body)"/>
            </a:endParaRPr>
          </a:p>
        </p:txBody>
      </p:sp>
      <p:sp>
        <p:nvSpPr>
          <p:cNvPr id="9" name="Text 6"/>
          <p:cNvSpPr/>
          <p:nvPr/>
        </p:nvSpPr>
        <p:spPr>
          <a:xfrm>
            <a:off x="10293668" y="1652739"/>
            <a:ext cx="173950" cy="297418"/>
          </a:xfrm>
          <a:prstGeom prst="rect">
            <a:avLst/>
          </a:prstGeom>
          <a:noFill/>
          <a:ln/>
        </p:spPr>
        <p:txBody>
          <a:bodyPr wrap="none" lIns="0" tIns="0" rIns="0" bIns="0" rtlCol="0" anchor="t"/>
          <a:lstStyle/>
          <a:p>
            <a:pPr marL="0" indent="0" algn="ctr">
              <a:lnSpc>
                <a:spcPts val="2300"/>
              </a:lnSpc>
              <a:buNone/>
            </a:pPr>
            <a:r>
              <a:rPr lang="en-US" sz="2600" dirty="0">
                <a:solidFill>
                  <a:srgbClr val="404155"/>
                </a:solidFill>
                <a:latin typeface="Calibri (Body)"/>
                <a:ea typeface="Alexandria" pitchFamily="34" charset="-122"/>
                <a:cs typeface="Alexandria" pitchFamily="34" charset="-120"/>
              </a:rPr>
              <a:t>2</a:t>
            </a:r>
            <a:endParaRPr lang="en-US" sz="2600" dirty="0">
              <a:latin typeface="Calibri (Body)"/>
            </a:endParaRPr>
          </a:p>
        </p:txBody>
      </p:sp>
      <p:sp>
        <p:nvSpPr>
          <p:cNvPr id="10" name="Text 7"/>
          <p:cNvSpPr/>
          <p:nvPr/>
        </p:nvSpPr>
        <p:spPr>
          <a:xfrm>
            <a:off x="10801945" y="1578444"/>
            <a:ext cx="3134558" cy="619601"/>
          </a:xfrm>
          <a:prstGeom prst="rect">
            <a:avLst/>
          </a:prstGeom>
          <a:noFill/>
          <a:ln/>
        </p:spPr>
        <p:txBody>
          <a:bodyPr wrap="square" lIns="0" tIns="0" rIns="0" bIns="0" rtlCol="0" anchor="t"/>
          <a:lstStyle/>
          <a:p>
            <a:pPr marL="0" indent="0">
              <a:lnSpc>
                <a:spcPts val="2400"/>
              </a:lnSpc>
              <a:buNone/>
            </a:pPr>
            <a:r>
              <a:rPr lang="en-US" sz="2600" dirty="0">
                <a:solidFill>
                  <a:srgbClr val="404155"/>
                </a:solidFill>
                <a:latin typeface="Calibri (Body)"/>
                <a:ea typeface="Alexandria" pitchFamily="34" charset="-122"/>
                <a:cs typeface="Alexandria" pitchFamily="34" charset="-120"/>
              </a:rPr>
              <a:t>2. Local Binary Pattern (LBP)</a:t>
            </a:r>
            <a:endParaRPr lang="en-US" sz="2600" dirty="0">
              <a:latin typeface="Calibri (Body)"/>
            </a:endParaRPr>
          </a:p>
        </p:txBody>
      </p:sp>
      <p:sp>
        <p:nvSpPr>
          <p:cNvPr id="11" name="Text 8"/>
          <p:cNvSpPr/>
          <p:nvPr/>
        </p:nvSpPr>
        <p:spPr>
          <a:xfrm>
            <a:off x="10801945" y="2316988"/>
            <a:ext cx="3134558" cy="1269206"/>
          </a:xfrm>
          <a:prstGeom prst="rect">
            <a:avLst/>
          </a:prstGeom>
          <a:noFill/>
          <a:ln/>
        </p:spPr>
        <p:txBody>
          <a:bodyPr wrap="square" lIns="0" tIns="0" rIns="0" bIns="0" rtlCol="0" anchor="t"/>
          <a:lstStyle/>
          <a:p>
            <a:pPr marL="0" indent="0">
              <a:lnSpc>
                <a:spcPts val="2450"/>
              </a:lnSpc>
              <a:buNone/>
            </a:pPr>
            <a:r>
              <a:rPr lang="en-US" sz="2600" dirty="0">
                <a:solidFill>
                  <a:srgbClr val="404155"/>
                </a:solidFill>
                <a:latin typeface="Calibri (Body)"/>
                <a:ea typeface="Nobile" pitchFamily="34" charset="-122"/>
                <a:cs typeface="Nobile" pitchFamily="34" charset="-120"/>
              </a:rPr>
              <a:t>Her pikselin komşularına göre parlaklık ilişkisini ikili bir kodla ifade eder, kodların histogramını dokusal imza olarak kullanır.</a:t>
            </a:r>
            <a:endParaRPr lang="en-US" sz="2600" dirty="0">
              <a:latin typeface="Calibri (Body)"/>
            </a:endParaRPr>
          </a:p>
        </p:txBody>
      </p:sp>
      <p:sp>
        <p:nvSpPr>
          <p:cNvPr id="12" name="Shape 9"/>
          <p:cNvSpPr/>
          <p:nvPr/>
        </p:nvSpPr>
        <p:spPr>
          <a:xfrm>
            <a:off x="6180415" y="4646008"/>
            <a:ext cx="446127" cy="446127"/>
          </a:xfrm>
          <a:prstGeom prst="roundRect">
            <a:avLst>
              <a:gd name="adj" fmla="val 18670"/>
            </a:avLst>
          </a:prstGeom>
          <a:solidFill>
            <a:srgbClr val="D2DDF9"/>
          </a:solidFill>
          <a:ln w="7620">
            <a:solidFill>
              <a:srgbClr val="B8C3DF"/>
            </a:solidFill>
            <a:prstDash val="solid"/>
          </a:ln>
        </p:spPr>
        <p:txBody>
          <a:bodyPr/>
          <a:lstStyle/>
          <a:p>
            <a:endParaRPr lang="tr-TR" sz="2600">
              <a:latin typeface="Calibri (Body)"/>
            </a:endParaRPr>
          </a:p>
        </p:txBody>
      </p:sp>
      <p:sp>
        <p:nvSpPr>
          <p:cNvPr id="13" name="Text 10"/>
          <p:cNvSpPr/>
          <p:nvPr/>
        </p:nvSpPr>
        <p:spPr>
          <a:xfrm>
            <a:off x="6315908" y="4771671"/>
            <a:ext cx="175141" cy="297418"/>
          </a:xfrm>
          <a:prstGeom prst="rect">
            <a:avLst/>
          </a:prstGeom>
          <a:noFill/>
          <a:ln/>
        </p:spPr>
        <p:txBody>
          <a:bodyPr wrap="none" lIns="0" tIns="0" rIns="0" bIns="0" rtlCol="0" anchor="t"/>
          <a:lstStyle/>
          <a:p>
            <a:pPr marL="0" indent="0" algn="ctr">
              <a:lnSpc>
                <a:spcPts val="2300"/>
              </a:lnSpc>
              <a:buNone/>
            </a:pPr>
            <a:r>
              <a:rPr lang="en-US" sz="2600" dirty="0">
                <a:solidFill>
                  <a:srgbClr val="404155"/>
                </a:solidFill>
                <a:latin typeface="Calibri (Body)"/>
                <a:ea typeface="Alexandria" pitchFamily="34" charset="-122"/>
                <a:cs typeface="Alexandria" pitchFamily="34" charset="-120"/>
              </a:rPr>
              <a:t>3</a:t>
            </a:r>
            <a:endParaRPr lang="en-US" sz="2600" dirty="0">
              <a:latin typeface="Calibri (Body)"/>
            </a:endParaRPr>
          </a:p>
        </p:txBody>
      </p:sp>
      <p:sp>
        <p:nvSpPr>
          <p:cNvPr id="14" name="Text 11"/>
          <p:cNvSpPr/>
          <p:nvPr/>
        </p:nvSpPr>
        <p:spPr>
          <a:xfrm>
            <a:off x="6824782" y="4697376"/>
            <a:ext cx="3134558" cy="929402"/>
          </a:xfrm>
          <a:prstGeom prst="rect">
            <a:avLst/>
          </a:prstGeom>
          <a:noFill/>
          <a:ln/>
        </p:spPr>
        <p:txBody>
          <a:bodyPr wrap="square" lIns="0" tIns="0" rIns="0" bIns="0" rtlCol="0" anchor="t"/>
          <a:lstStyle/>
          <a:p>
            <a:pPr marL="0" indent="0">
              <a:lnSpc>
                <a:spcPts val="2400"/>
              </a:lnSpc>
              <a:buNone/>
            </a:pPr>
            <a:r>
              <a:rPr lang="en-US" sz="2600" dirty="0">
                <a:solidFill>
                  <a:srgbClr val="404155"/>
                </a:solidFill>
                <a:latin typeface="Calibri (Body)"/>
                <a:ea typeface="Alexandria" pitchFamily="34" charset="-122"/>
                <a:cs typeface="Alexandria" pitchFamily="34" charset="-120"/>
              </a:rPr>
              <a:t>3. Local Binary Gray Level Co-occurrence Matrix (LBGLCM)</a:t>
            </a:r>
            <a:endParaRPr lang="en-US" sz="2600" dirty="0">
              <a:latin typeface="Calibri (Body)"/>
            </a:endParaRPr>
          </a:p>
        </p:txBody>
      </p:sp>
      <p:sp>
        <p:nvSpPr>
          <p:cNvPr id="15" name="Text 12"/>
          <p:cNvSpPr/>
          <p:nvPr/>
        </p:nvSpPr>
        <p:spPr>
          <a:xfrm>
            <a:off x="6824782" y="5745722"/>
            <a:ext cx="3134558" cy="1586508"/>
          </a:xfrm>
          <a:prstGeom prst="rect">
            <a:avLst/>
          </a:prstGeom>
          <a:noFill/>
          <a:ln/>
        </p:spPr>
        <p:txBody>
          <a:bodyPr wrap="square" lIns="0" tIns="0" rIns="0" bIns="0" rtlCol="0" anchor="t"/>
          <a:lstStyle/>
          <a:p>
            <a:pPr marL="0" indent="0">
              <a:lnSpc>
                <a:spcPts val="2450"/>
              </a:lnSpc>
              <a:buNone/>
            </a:pPr>
            <a:r>
              <a:rPr lang="en-US" sz="2600" dirty="0">
                <a:solidFill>
                  <a:srgbClr val="404155"/>
                </a:solidFill>
                <a:latin typeface="Calibri (Body)"/>
                <a:ea typeface="Nobile" pitchFamily="34" charset="-122"/>
                <a:cs typeface="Nobile" pitchFamily="34" charset="-120"/>
              </a:rPr>
              <a:t>LBP ile elde edilen yerel desen bilgilerini GLCM ile birleştirir, hem yerel desen hem de gri seviye ortak dağılımlarını analiz eder.</a:t>
            </a:r>
            <a:endParaRPr lang="en-US" sz="2600" dirty="0">
              <a:latin typeface="Calibri (Body)"/>
            </a:endParaRPr>
          </a:p>
        </p:txBody>
      </p:sp>
      <p:sp>
        <p:nvSpPr>
          <p:cNvPr id="16" name="Shape 13"/>
          <p:cNvSpPr/>
          <p:nvPr/>
        </p:nvSpPr>
        <p:spPr>
          <a:xfrm>
            <a:off x="10157579" y="4697376"/>
            <a:ext cx="446127" cy="446127"/>
          </a:xfrm>
          <a:prstGeom prst="roundRect">
            <a:avLst>
              <a:gd name="adj" fmla="val 18670"/>
            </a:avLst>
          </a:prstGeom>
          <a:solidFill>
            <a:srgbClr val="D2DDF9"/>
          </a:solidFill>
          <a:ln w="7620">
            <a:solidFill>
              <a:srgbClr val="B8C3DF"/>
            </a:solidFill>
            <a:prstDash val="solid"/>
          </a:ln>
        </p:spPr>
        <p:txBody>
          <a:bodyPr/>
          <a:lstStyle/>
          <a:p>
            <a:endParaRPr lang="tr-TR" sz="2600">
              <a:latin typeface="Calibri (Body)"/>
            </a:endParaRPr>
          </a:p>
        </p:txBody>
      </p:sp>
      <p:sp>
        <p:nvSpPr>
          <p:cNvPr id="17" name="Text 14"/>
          <p:cNvSpPr/>
          <p:nvPr/>
        </p:nvSpPr>
        <p:spPr>
          <a:xfrm>
            <a:off x="10291882" y="4771671"/>
            <a:ext cx="177522" cy="297418"/>
          </a:xfrm>
          <a:prstGeom prst="rect">
            <a:avLst/>
          </a:prstGeom>
          <a:noFill/>
          <a:ln/>
        </p:spPr>
        <p:txBody>
          <a:bodyPr wrap="none" lIns="0" tIns="0" rIns="0" bIns="0" rtlCol="0" anchor="t"/>
          <a:lstStyle/>
          <a:p>
            <a:pPr marL="0" indent="0" algn="ctr">
              <a:lnSpc>
                <a:spcPts val="2300"/>
              </a:lnSpc>
              <a:buNone/>
            </a:pPr>
            <a:r>
              <a:rPr lang="en-US" sz="2600" dirty="0">
                <a:solidFill>
                  <a:srgbClr val="404155"/>
                </a:solidFill>
                <a:latin typeface="Calibri (Body)"/>
                <a:ea typeface="Alexandria" pitchFamily="34" charset="-122"/>
                <a:cs typeface="Alexandria" pitchFamily="34" charset="-120"/>
              </a:rPr>
              <a:t>4</a:t>
            </a:r>
            <a:endParaRPr lang="en-US" sz="2600" dirty="0">
              <a:latin typeface="Calibri (Body)"/>
            </a:endParaRPr>
          </a:p>
        </p:txBody>
      </p:sp>
      <p:sp>
        <p:nvSpPr>
          <p:cNvPr id="18" name="Text 15"/>
          <p:cNvSpPr/>
          <p:nvPr/>
        </p:nvSpPr>
        <p:spPr>
          <a:xfrm>
            <a:off x="10801945" y="4697376"/>
            <a:ext cx="3134558" cy="619601"/>
          </a:xfrm>
          <a:prstGeom prst="rect">
            <a:avLst/>
          </a:prstGeom>
          <a:noFill/>
          <a:ln/>
        </p:spPr>
        <p:txBody>
          <a:bodyPr wrap="square" lIns="0" tIns="0" rIns="0" bIns="0" rtlCol="0" anchor="t"/>
          <a:lstStyle/>
          <a:p>
            <a:pPr marL="0" indent="0">
              <a:lnSpc>
                <a:spcPts val="2400"/>
              </a:lnSpc>
              <a:buNone/>
            </a:pPr>
            <a:r>
              <a:rPr lang="en-US" sz="2600" dirty="0">
                <a:solidFill>
                  <a:srgbClr val="404155"/>
                </a:solidFill>
                <a:latin typeface="Calibri (Body)"/>
                <a:ea typeface="Alexandria" pitchFamily="34" charset="-122"/>
                <a:cs typeface="Alexandria" pitchFamily="34" charset="-120"/>
              </a:rPr>
              <a:t>4. Gray Level Run Length Matrix (GLRLM)</a:t>
            </a:r>
            <a:endParaRPr lang="en-US" sz="2600" dirty="0">
              <a:latin typeface="Calibri (Body)"/>
            </a:endParaRPr>
          </a:p>
        </p:txBody>
      </p:sp>
      <p:sp>
        <p:nvSpPr>
          <p:cNvPr id="19" name="Text 16"/>
          <p:cNvSpPr/>
          <p:nvPr/>
        </p:nvSpPr>
        <p:spPr>
          <a:xfrm>
            <a:off x="10801945" y="5435921"/>
            <a:ext cx="3134558" cy="1586508"/>
          </a:xfrm>
          <a:prstGeom prst="rect">
            <a:avLst/>
          </a:prstGeom>
          <a:noFill/>
          <a:ln/>
        </p:spPr>
        <p:txBody>
          <a:bodyPr wrap="square" lIns="0" tIns="0" rIns="0" bIns="0" rtlCol="0" anchor="t"/>
          <a:lstStyle/>
          <a:p>
            <a:pPr marL="0" indent="0">
              <a:lnSpc>
                <a:spcPts val="2450"/>
              </a:lnSpc>
              <a:buNone/>
            </a:pPr>
            <a:r>
              <a:rPr lang="en-US" sz="2600" dirty="0">
                <a:solidFill>
                  <a:srgbClr val="404155"/>
                </a:solidFill>
                <a:latin typeface="Calibri (Body)"/>
                <a:ea typeface="Nobile" pitchFamily="34" charset="-122"/>
                <a:cs typeface="Nobile" pitchFamily="34" charset="-120"/>
              </a:rPr>
              <a:t>Belirli yönlerde aynı gri seviyeyi taşıyan piksel dizilerinin (run) istatistiklerini inceler, görüntünün tekrar eden yapısını ortaya koyar.</a:t>
            </a:r>
            <a:endParaRPr lang="en-US" sz="2600" dirty="0">
              <a:latin typeface="Calibri (Bo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712119"/>
            <a:ext cx="11209734" cy="708779"/>
          </a:xfrm>
          <a:prstGeom prst="rect">
            <a:avLst/>
          </a:prstGeom>
          <a:noFill/>
          <a:ln/>
        </p:spPr>
        <p:txBody>
          <a:bodyPr wrap="non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Gray Level Co-occurrence Matrix (GLCM)</a:t>
            </a:r>
            <a:endParaRPr lang="en-US" sz="4000" dirty="0">
              <a:latin typeface="Calibri (Body)"/>
            </a:endParaRPr>
          </a:p>
        </p:txBody>
      </p:sp>
      <p:sp>
        <p:nvSpPr>
          <p:cNvPr id="10" name="TextBox 9">
            <a:extLst>
              <a:ext uri="{FF2B5EF4-FFF2-40B4-BE49-F238E27FC236}">
                <a16:creationId xmlns:a16="http://schemas.microsoft.com/office/drawing/2014/main" id="{482E96AA-96D7-BECC-83DC-9383B398ADA0}"/>
              </a:ext>
            </a:extLst>
          </p:cNvPr>
          <p:cNvSpPr txBox="1"/>
          <p:nvPr/>
        </p:nvSpPr>
        <p:spPr>
          <a:xfrm>
            <a:off x="688368" y="3342203"/>
            <a:ext cx="10572108" cy="3631250"/>
          </a:xfrm>
          <a:prstGeom prst="rect">
            <a:avLst/>
          </a:prstGeom>
          <a:noFill/>
        </p:spPr>
        <p:txBody>
          <a:bodyPr wrap="square">
            <a:spAutoFit/>
          </a:bodyPr>
          <a:lstStyle/>
          <a:p>
            <a:pPr>
              <a:lnSpc>
                <a:spcPct val="150000"/>
              </a:lnSpc>
            </a:pPr>
            <a:r>
              <a:rPr lang="tr-TR" sz="2600" dirty="0">
                <a:latin typeface="Calibri (Body)"/>
              </a:rPr>
              <a:t>GLCM, bir görüntüdeki piksel çiftlerinin belirli bir uzaklık ve yöndeki gri seviye ilişkilerini temsil eder. GLCM'den çıkarılan temel istatistikler:</a:t>
            </a:r>
          </a:p>
          <a:p>
            <a:pPr>
              <a:lnSpc>
                <a:spcPct val="150000"/>
              </a:lnSpc>
              <a:buFont typeface="Arial" panose="020B0604020202020204" pitchFamily="34" charset="0"/>
              <a:buChar char="•"/>
            </a:pPr>
            <a:r>
              <a:rPr lang="tr-TR" sz="2600" b="1" dirty="0">
                <a:latin typeface="Calibri (Body)"/>
              </a:rPr>
              <a:t>Kontrast:</a:t>
            </a:r>
            <a:r>
              <a:rPr lang="tr-TR" sz="2600" dirty="0">
                <a:latin typeface="Calibri (Body)"/>
              </a:rPr>
              <a:t> Gri seviye farklarının yoğunluğunu ölçer.</a:t>
            </a:r>
          </a:p>
          <a:p>
            <a:pPr>
              <a:lnSpc>
                <a:spcPct val="150000"/>
              </a:lnSpc>
              <a:buFont typeface="Arial" panose="020B0604020202020204" pitchFamily="34" charset="0"/>
              <a:buChar char="•"/>
            </a:pPr>
            <a:r>
              <a:rPr lang="tr-TR" sz="2600" b="1" dirty="0">
                <a:latin typeface="Calibri (Body)"/>
              </a:rPr>
              <a:t>Enerji:</a:t>
            </a:r>
            <a:r>
              <a:rPr lang="tr-TR" sz="2600" dirty="0">
                <a:latin typeface="Calibri (Body)"/>
              </a:rPr>
              <a:t> Matris yoğunluğunu temsil eder.</a:t>
            </a:r>
          </a:p>
          <a:p>
            <a:pPr>
              <a:lnSpc>
                <a:spcPct val="150000"/>
              </a:lnSpc>
              <a:buFont typeface="Arial" panose="020B0604020202020204" pitchFamily="34" charset="0"/>
              <a:buChar char="•"/>
            </a:pPr>
            <a:r>
              <a:rPr lang="tr-TR" sz="2600" b="1" dirty="0">
                <a:latin typeface="Calibri (Body)"/>
              </a:rPr>
              <a:t>Homojenlik:</a:t>
            </a:r>
            <a:r>
              <a:rPr lang="tr-TR" sz="2600" dirty="0">
                <a:latin typeface="Calibri (Body)"/>
              </a:rPr>
              <a:t> Pikseller arası gri seviye farklarının azlığını ölçer.</a:t>
            </a:r>
          </a:p>
          <a:p>
            <a:pPr>
              <a:lnSpc>
                <a:spcPct val="150000"/>
              </a:lnSpc>
              <a:buFont typeface="Arial" panose="020B0604020202020204" pitchFamily="34" charset="0"/>
              <a:buChar char="•"/>
            </a:pPr>
            <a:r>
              <a:rPr lang="tr-TR" sz="2600" b="1" dirty="0">
                <a:latin typeface="Calibri (Body)"/>
              </a:rPr>
              <a:t>Korelasyon:</a:t>
            </a:r>
            <a:r>
              <a:rPr lang="tr-TR" sz="2600" dirty="0">
                <a:latin typeface="Calibri (Body)"/>
              </a:rPr>
              <a:t> Gri seviyeler arasındaki doğrusal ilişkiyi ifade eder.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06367"/>
            <a:ext cx="7274957" cy="708779"/>
          </a:xfrm>
          <a:prstGeom prst="rect">
            <a:avLst/>
          </a:prstGeom>
          <a:noFill/>
          <a:ln/>
        </p:spPr>
        <p:txBody>
          <a:bodyPr wrap="non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Local Binary Pattern (LBP)</a:t>
            </a:r>
            <a:endParaRPr lang="en-US" sz="4000" dirty="0">
              <a:latin typeface="Calibri (Body)"/>
            </a:endParaRPr>
          </a:p>
        </p:txBody>
      </p:sp>
      <p:sp>
        <p:nvSpPr>
          <p:cNvPr id="4" name="Text 1"/>
          <p:cNvSpPr/>
          <p:nvPr/>
        </p:nvSpPr>
        <p:spPr>
          <a:xfrm>
            <a:off x="691048" y="4619982"/>
            <a:ext cx="13042821" cy="362903"/>
          </a:xfrm>
          <a:prstGeom prst="rect">
            <a:avLst/>
          </a:prstGeom>
          <a:noFill/>
          <a:ln/>
        </p:spPr>
        <p:txBody>
          <a:bodyPr wrap="none" lIns="0" tIns="0" rIns="0" bIns="0" rtlCol="0" anchor="t"/>
          <a:lstStyle/>
          <a:p>
            <a:r>
              <a:rPr lang="tr-TR" sz="2600" dirty="0">
                <a:latin typeface="Calibri (Body)"/>
              </a:rPr>
              <a:t>LBP, her pikselin komşu piksellerine göre parlaklık ilişkisini ikili bir kodla temsil eder. Bu kodlar histogram </a:t>
            </a:r>
            <a:endParaRPr lang="en-US" sz="2600" dirty="0">
              <a:latin typeface="Calibri (Body)"/>
            </a:endParaRPr>
          </a:p>
          <a:p>
            <a:r>
              <a:rPr lang="tr-TR" sz="2600" dirty="0">
                <a:latin typeface="Calibri (Body)"/>
              </a:rPr>
              <a:t>halinde özetlenir.</a:t>
            </a:r>
          </a:p>
          <a:p>
            <a:r>
              <a:rPr lang="tr-TR" sz="2600" b="1" dirty="0">
                <a:latin typeface="Calibri (Body)"/>
              </a:rPr>
              <a:t>Örnek:</a:t>
            </a:r>
            <a:r>
              <a:rPr lang="tr-TR" sz="2600" dirty="0">
                <a:latin typeface="Calibri (Body)"/>
              </a:rPr>
              <a:t> Bir pikselin değeri çevresindekilerden büyükse "1", küçükse "0" olarak kodlanır. </a:t>
            </a:r>
            <a:endParaRPr lang="en-US" sz="2600" dirty="0">
              <a:latin typeface="Calibri (Body)"/>
            </a:endParaRPr>
          </a:p>
          <a:p>
            <a:r>
              <a:rPr lang="tr-TR" sz="2600" dirty="0">
                <a:latin typeface="Calibri (Body)"/>
              </a:rPr>
              <a:t>Histogram, bu kodların dağılımını gösterir.</a:t>
            </a:r>
          </a:p>
        </p:txBody>
      </p:sp>
      <p:sp>
        <p:nvSpPr>
          <p:cNvPr id="5" name="Text 2"/>
          <p:cNvSpPr/>
          <p:nvPr/>
        </p:nvSpPr>
        <p:spPr>
          <a:xfrm>
            <a:off x="691047" y="6162118"/>
            <a:ext cx="13042821" cy="725805"/>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Temel formülasyon şu şekildedir: Bir pikselin değeri Ic​ ve etrafındaki P adet komşu piksel Ip​ olsun (bu pikseller belirli bir yarıçap R ile örneklenir). LBP değeri:</a:t>
            </a:r>
            <a:endParaRPr lang="en-US" sz="2600" dirty="0">
              <a:latin typeface="Calibri (Body)"/>
            </a:endParaRPr>
          </a:p>
        </p:txBody>
      </p:sp>
      <p:pic>
        <p:nvPicPr>
          <p:cNvPr id="6" name="Image 1" descr="preencoded.png"/>
          <p:cNvPicPr>
            <a:picLocks noChangeAspect="1"/>
          </p:cNvPicPr>
          <p:nvPr/>
        </p:nvPicPr>
        <p:blipFill>
          <a:blip r:embed="rId4"/>
          <a:stretch>
            <a:fillRect/>
          </a:stretch>
        </p:blipFill>
        <p:spPr>
          <a:xfrm>
            <a:off x="906806" y="6986874"/>
            <a:ext cx="2590800" cy="5943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83757"/>
            <a:ext cx="7556421" cy="2126337"/>
          </a:xfrm>
          <a:prstGeom prst="rect">
            <a:avLst/>
          </a:prstGeom>
          <a:noFill/>
          <a:ln/>
        </p:spPr>
        <p:txBody>
          <a:bodyPr wrap="square" lIns="0" tIns="0" rIns="0" bIns="0" rtlCol="0" anchor="t"/>
          <a:lstStyle/>
          <a:p>
            <a:pPr marL="0" indent="0">
              <a:lnSpc>
                <a:spcPts val="5550"/>
              </a:lnSpc>
              <a:buNone/>
            </a:pPr>
            <a:r>
              <a:rPr lang="en-US" sz="4000" dirty="0">
                <a:solidFill>
                  <a:srgbClr val="1B1B27"/>
                </a:solidFill>
                <a:latin typeface="Calibri (Body)"/>
                <a:ea typeface="Alexandria" pitchFamily="34" charset="-122"/>
                <a:cs typeface="Alexandria" pitchFamily="34" charset="-120"/>
              </a:rPr>
              <a:t>Local Binary Gray Level Co-occurrence Matrix (LBGLCM)</a:t>
            </a:r>
            <a:endParaRPr lang="en-US" sz="4000" dirty="0">
              <a:latin typeface="Calibri (Body)"/>
            </a:endParaRPr>
          </a:p>
        </p:txBody>
      </p:sp>
      <p:sp>
        <p:nvSpPr>
          <p:cNvPr id="4" name="Text 1"/>
          <p:cNvSpPr/>
          <p:nvPr/>
        </p:nvSpPr>
        <p:spPr>
          <a:xfrm>
            <a:off x="793790" y="3950256"/>
            <a:ext cx="7556421" cy="1088708"/>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LBGLCM, LBP çıktısını kullanarak GLCM hesaplama fikrine dayanır. İlk adımda LBP ile elde edilen yerel dokusal bilgi, görüntünün her pikseline bir “desen değeri” atar.</a:t>
            </a:r>
            <a:endParaRPr lang="en-US" sz="2600" dirty="0">
              <a:latin typeface="Calibri (Body)"/>
            </a:endParaRPr>
          </a:p>
        </p:txBody>
      </p:sp>
      <p:sp>
        <p:nvSpPr>
          <p:cNvPr id="5" name="Text 2"/>
          <p:cNvSpPr/>
          <p:nvPr/>
        </p:nvSpPr>
        <p:spPr>
          <a:xfrm>
            <a:off x="793790" y="5294114"/>
            <a:ext cx="7556421" cy="1451610"/>
          </a:xfrm>
          <a:prstGeom prst="rect">
            <a:avLst/>
          </a:prstGeom>
          <a:noFill/>
          <a:ln/>
        </p:spPr>
        <p:txBody>
          <a:bodyPr wrap="square" lIns="0" tIns="0" rIns="0" bIns="0" rtlCol="0" anchor="t"/>
          <a:lstStyle/>
          <a:p>
            <a:pPr marL="0" indent="0">
              <a:lnSpc>
                <a:spcPts val="2850"/>
              </a:lnSpc>
              <a:buNone/>
            </a:pPr>
            <a:r>
              <a:rPr lang="en-US" sz="2600" dirty="0">
                <a:solidFill>
                  <a:srgbClr val="404155"/>
                </a:solidFill>
                <a:latin typeface="Calibri (Body)"/>
                <a:ea typeface="Nobile" pitchFamily="34" charset="-122"/>
                <a:cs typeface="Nobile" pitchFamily="34" charset="-120"/>
              </a:rPr>
              <a:t>Ardından, bu LBP ile elde edilen yeni “gri seviye uzayında” GLCM hesaplanır. Böylece, sadece orijinal gri seviyeler arasındaki ilişki değil, aynı zamanda yerel desenlerin birlikte bulunma istatistikleri de yakalanır.</a:t>
            </a:r>
            <a:endParaRPr lang="en-US" sz="2600" dirty="0">
              <a:latin typeface="Calibri (Bod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1261</Words>
  <Application>Microsoft Office PowerPoint</Application>
  <PresentationFormat>Custom</PresentationFormat>
  <Paragraphs>223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Arial</vt:lpstr>
      <vt:lpstr>Nobile</vt:lpstr>
      <vt:lpstr>Aptos</vt:lpstr>
      <vt:lpstr>Alexandria</vt:lpstr>
      <vt:lpstr>Calibri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FIRAT KAAN BİTMEZ</cp:lastModifiedBy>
  <cp:revision>51</cp:revision>
  <dcterms:created xsi:type="dcterms:W3CDTF">2024-12-15T16:03:46Z</dcterms:created>
  <dcterms:modified xsi:type="dcterms:W3CDTF">2024-12-15T17:24:21Z</dcterms:modified>
</cp:coreProperties>
</file>